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590" r:id="rId2"/>
    <p:sldId id="591" r:id="rId3"/>
    <p:sldId id="594" r:id="rId4"/>
    <p:sldId id="593" r:id="rId5"/>
    <p:sldId id="597" r:id="rId6"/>
    <p:sldId id="595" r:id="rId7"/>
    <p:sldId id="600" r:id="rId8"/>
    <p:sldId id="596" r:id="rId9"/>
    <p:sldId id="599" r:id="rId10"/>
    <p:sldId id="60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FFFF00"/>
    <a:srgbClr val="000000"/>
    <a:srgbClr val="000099"/>
    <a:srgbClr val="003399"/>
    <a:srgbClr val="558ED5"/>
    <a:srgbClr val="006600"/>
    <a:srgbClr val="008000"/>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310" y="-324"/>
      </p:cViewPr>
      <p:guideLst>
        <p:guide orient="horz" pos="2160"/>
        <p:guide pos="2880"/>
      </p:guideLst>
    </p:cSldViewPr>
  </p:slideViewPr>
  <p:notesTextViewPr>
    <p:cViewPr>
      <p:scale>
        <a:sx n="1" d="1"/>
        <a:sy n="1" d="1"/>
      </p:scale>
      <p:origin x="0" y="0"/>
    </p:cViewPr>
  </p:notesTextViewPr>
  <p:sorterViewPr>
    <p:cViewPr>
      <p:scale>
        <a:sx n="100" d="100"/>
        <a:sy n="100" d="100"/>
      </p:scale>
      <p:origin x="0" y="9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8FA26F-0829-43F9-B76E-C5ABCA638063}" type="datetimeFigureOut">
              <a:rPr lang="en-US" smtClean="0"/>
              <a:t>5/18/2017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97CD6-3EDC-43A1-BFE6-556DB01E9DE7}" type="slidenum">
              <a:rPr lang="en-US" smtClean="0"/>
              <a:t>‹#›</a:t>
            </a:fld>
            <a:endParaRPr lang="en-US"/>
          </a:p>
        </p:txBody>
      </p:sp>
    </p:spTree>
    <p:extLst>
      <p:ext uri="{BB962C8B-B14F-4D97-AF65-F5344CB8AC3E}">
        <p14:creationId xmlns:p14="http://schemas.microsoft.com/office/powerpoint/2010/main" val="2485865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997CD6-3EDC-43A1-BFE6-556DB01E9DE7}" type="slidenum">
              <a:rPr lang="en-US" smtClean="0"/>
              <a:t>1</a:t>
            </a:fld>
            <a:endParaRPr lang="en-US"/>
          </a:p>
        </p:txBody>
      </p:sp>
    </p:spTree>
    <p:extLst>
      <p:ext uri="{BB962C8B-B14F-4D97-AF65-F5344CB8AC3E}">
        <p14:creationId xmlns:p14="http://schemas.microsoft.com/office/powerpoint/2010/main" val="335919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784225"/>
          </a:xfrm>
        </p:spPr>
        <p:txBody>
          <a:bodyPr>
            <a:normAutofit/>
          </a:bodyPr>
          <a:lstStyle>
            <a:lvl1pPr>
              <a:defRPr sz="3600" baseline="0">
                <a:solidFill>
                  <a:srgbClr val="FF0000"/>
                </a:solidFill>
                <a:latin typeface="Arial"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29D6676-E799-4335-AC5F-8B777E6C0EF0}" type="datetime1">
              <a:rPr lang="en-US" smtClean="0"/>
              <a:t>5/18/2017</a:t>
            </a:fld>
            <a:endParaRPr lang="en-US"/>
          </a:p>
        </p:txBody>
      </p:sp>
      <p:sp>
        <p:nvSpPr>
          <p:cNvPr id="5" name="Footer Placeholder 4"/>
          <p:cNvSpPr>
            <a:spLocks noGrp="1"/>
          </p:cNvSpPr>
          <p:nvPr>
            <p:ph type="ftr" sz="quarter" idx="11"/>
          </p:nvPr>
        </p:nvSpPr>
        <p:spPr/>
        <p:txBody>
          <a:bodyPr/>
          <a:lstStyle/>
          <a:p>
            <a:r>
              <a:rPr lang="en-US" smtClean="0"/>
              <a:t>C.Woody, EIC Calorimeter Meeting, 5/18/17</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64128577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130ED5-34E7-413B-B12C-CD48897FC51E}" type="datetime1">
              <a:rPr lang="en-US" smtClean="0"/>
              <a:t>5/18/2017</a:t>
            </a:fld>
            <a:endParaRPr lang="en-US"/>
          </a:p>
        </p:txBody>
      </p:sp>
      <p:sp>
        <p:nvSpPr>
          <p:cNvPr id="5" name="Footer Placeholder 4"/>
          <p:cNvSpPr>
            <a:spLocks noGrp="1"/>
          </p:cNvSpPr>
          <p:nvPr>
            <p:ph type="ftr" sz="quarter" idx="11"/>
          </p:nvPr>
        </p:nvSpPr>
        <p:spPr/>
        <p:txBody>
          <a:bodyPr/>
          <a:lstStyle/>
          <a:p>
            <a:r>
              <a:rPr lang="en-US" smtClean="0"/>
              <a:t>C.Woody, EIC Calorimeter Meeting, 5/18/17</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86755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DA8DE9-02A1-4000-A068-89FCD459CA76}" type="datetime1">
              <a:rPr lang="en-US" smtClean="0"/>
              <a:t>5/18/2017</a:t>
            </a:fld>
            <a:endParaRPr lang="en-US"/>
          </a:p>
        </p:txBody>
      </p:sp>
      <p:sp>
        <p:nvSpPr>
          <p:cNvPr id="5" name="Footer Placeholder 4"/>
          <p:cNvSpPr>
            <a:spLocks noGrp="1"/>
          </p:cNvSpPr>
          <p:nvPr>
            <p:ph type="ftr" sz="quarter" idx="11"/>
          </p:nvPr>
        </p:nvSpPr>
        <p:spPr/>
        <p:txBody>
          <a:bodyPr/>
          <a:lstStyle/>
          <a:p>
            <a:r>
              <a:rPr lang="en-US" smtClean="0"/>
              <a:t>C.Woody, EIC Calorimeter Meeting, 5/18/17</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70553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chorCtr="0"/>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CF77E9C4-A87F-4F91-9876-F77A7C60C31E}" type="datetime1">
              <a:rPr lang="en-US" smtClean="0"/>
              <a:t>5/18/2017</a:t>
            </a:fld>
            <a:endParaRPr lang="en-US"/>
          </a:p>
        </p:txBody>
      </p:sp>
      <p:sp>
        <p:nvSpPr>
          <p:cNvPr id="4" name="Footer Placeholder 3"/>
          <p:cNvSpPr>
            <a:spLocks noGrp="1"/>
          </p:cNvSpPr>
          <p:nvPr>
            <p:ph type="ftr" sz="quarter" idx="11"/>
          </p:nvPr>
        </p:nvSpPr>
        <p:spPr/>
        <p:txBody>
          <a:bodyPr/>
          <a:lstStyle/>
          <a:p>
            <a:r>
              <a:rPr lang="en-US" smtClean="0"/>
              <a:t>C.Woody, EIC Calorimeter Meeting, 5/18/17</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928000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67A995D4-06DC-4010-A2FA-3198095BEB75}" type="datetime1">
              <a:rPr lang="en-US" smtClean="0"/>
              <a:t>5/18/2017</a:t>
            </a:fld>
            <a:endParaRPr lang="en-US"/>
          </a:p>
        </p:txBody>
      </p:sp>
      <p:sp>
        <p:nvSpPr>
          <p:cNvPr id="5" name="Footer Placeholder 4"/>
          <p:cNvSpPr>
            <a:spLocks noGrp="1"/>
          </p:cNvSpPr>
          <p:nvPr>
            <p:ph type="ftr" sz="quarter" idx="11"/>
          </p:nvPr>
        </p:nvSpPr>
        <p:spPr>
          <a:xfrm>
            <a:off x="2743200" y="6537325"/>
            <a:ext cx="3429000" cy="244475"/>
          </a:xfrm>
        </p:spPr>
        <p:txBody>
          <a:bodyPr/>
          <a:lstStyle>
            <a:lvl1pPr>
              <a:defRPr sz="1100" baseline="0">
                <a:solidFill>
                  <a:schemeClr val="tx2">
                    <a:lumMod val="60000"/>
                    <a:lumOff val="40000"/>
                  </a:schemeClr>
                </a:solidFill>
                <a:latin typeface="Arial Narrow" pitchFamily="34" charset="0"/>
              </a:defRPr>
            </a:lvl1pPr>
          </a:lstStyle>
          <a:p>
            <a:r>
              <a:rPr lang="en-US" smtClean="0"/>
              <a:t>C.Woody, EIC Calorimeter Meeting, 5/18/17</a:t>
            </a:r>
            <a:endParaRPr lang="en-US" dirty="0"/>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pPr/>
              <a:t>‹#›</a:t>
            </a:fld>
            <a:endParaRPr lang="en-US" dirty="0"/>
          </a:p>
        </p:txBody>
      </p:sp>
    </p:spTree>
    <p:extLst>
      <p:ext uri="{BB962C8B-B14F-4D97-AF65-F5344CB8AC3E}">
        <p14:creationId xmlns:p14="http://schemas.microsoft.com/office/powerpoint/2010/main" val="1035904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98C349-1B3E-4FE5-89AF-56CD62223C36}" type="datetime1">
              <a:rPr lang="en-US" smtClean="0"/>
              <a:t>5/18/2017</a:t>
            </a:fld>
            <a:endParaRPr lang="en-US"/>
          </a:p>
        </p:txBody>
      </p:sp>
      <p:sp>
        <p:nvSpPr>
          <p:cNvPr id="5" name="Footer Placeholder 4"/>
          <p:cNvSpPr>
            <a:spLocks noGrp="1"/>
          </p:cNvSpPr>
          <p:nvPr>
            <p:ph type="ftr" sz="quarter" idx="11"/>
          </p:nvPr>
        </p:nvSpPr>
        <p:spPr/>
        <p:txBody>
          <a:bodyPr/>
          <a:lstStyle/>
          <a:p>
            <a:r>
              <a:rPr lang="en-US" smtClean="0"/>
              <a:t>C.Woody, EIC Calorimeter Meeting, 5/18/17</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4266405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0E3B8D-3D19-4D2E-B3DF-ED6F9DBD0DCD}" type="datetime1">
              <a:rPr lang="en-US" smtClean="0"/>
              <a:t>5/18/2017</a:t>
            </a:fld>
            <a:endParaRPr lang="en-US"/>
          </a:p>
        </p:txBody>
      </p:sp>
      <p:sp>
        <p:nvSpPr>
          <p:cNvPr id="6" name="Footer Placeholder 5"/>
          <p:cNvSpPr>
            <a:spLocks noGrp="1"/>
          </p:cNvSpPr>
          <p:nvPr>
            <p:ph type="ftr" sz="quarter" idx="11"/>
          </p:nvPr>
        </p:nvSpPr>
        <p:spPr/>
        <p:txBody>
          <a:bodyPr/>
          <a:lstStyle/>
          <a:p>
            <a:r>
              <a:rPr lang="en-US" smtClean="0"/>
              <a:t>C.Woody, EIC Calorimeter Meeting, 5/18/17</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672295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B5C2E2-813F-4250-A573-6BB71E0EEA3D}" type="datetime1">
              <a:rPr lang="en-US" smtClean="0"/>
              <a:t>5/18/2017</a:t>
            </a:fld>
            <a:endParaRPr lang="en-US"/>
          </a:p>
        </p:txBody>
      </p:sp>
      <p:sp>
        <p:nvSpPr>
          <p:cNvPr id="8" name="Footer Placeholder 7"/>
          <p:cNvSpPr>
            <a:spLocks noGrp="1"/>
          </p:cNvSpPr>
          <p:nvPr>
            <p:ph type="ftr" sz="quarter" idx="11"/>
          </p:nvPr>
        </p:nvSpPr>
        <p:spPr/>
        <p:txBody>
          <a:bodyPr/>
          <a:lstStyle/>
          <a:p>
            <a:r>
              <a:rPr lang="en-US" smtClean="0"/>
              <a:t>C.Woody, EIC Calorimeter Meeting, 5/18/17</a:t>
            </a:r>
            <a:endParaRPr lang="en-US" dirty="0"/>
          </a:p>
        </p:txBody>
      </p:sp>
      <p:sp>
        <p:nvSpPr>
          <p:cNvPr id="9" name="Slide Number Placeholder 8"/>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57180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08473B-3BC8-46E3-B63D-F486CCA0D2E9}" type="datetime1">
              <a:rPr lang="en-US" smtClean="0"/>
              <a:t>5/18/2017</a:t>
            </a:fld>
            <a:endParaRPr lang="en-US"/>
          </a:p>
        </p:txBody>
      </p:sp>
      <p:sp>
        <p:nvSpPr>
          <p:cNvPr id="4" name="Footer Placeholder 3"/>
          <p:cNvSpPr>
            <a:spLocks noGrp="1"/>
          </p:cNvSpPr>
          <p:nvPr>
            <p:ph type="ftr" sz="quarter" idx="11"/>
          </p:nvPr>
        </p:nvSpPr>
        <p:spPr/>
        <p:txBody>
          <a:bodyPr/>
          <a:lstStyle/>
          <a:p>
            <a:r>
              <a:rPr lang="en-US" smtClean="0"/>
              <a:t>C.Woody, EIC Calorimeter Meeting, 5/18/17</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09629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F05032-C009-40BB-B361-4F54453C637B}" type="datetime1">
              <a:rPr lang="en-US" smtClean="0"/>
              <a:t>5/18/2017</a:t>
            </a:fld>
            <a:endParaRPr lang="en-US"/>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170153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D449DD-B2A8-4017-965B-30F36918347E}" type="datetime1">
              <a:rPr lang="en-US" smtClean="0"/>
              <a:t>5/18/2017</a:t>
            </a:fld>
            <a:endParaRPr lang="en-US"/>
          </a:p>
        </p:txBody>
      </p:sp>
      <p:sp>
        <p:nvSpPr>
          <p:cNvPr id="6" name="Footer Placeholder 5"/>
          <p:cNvSpPr>
            <a:spLocks noGrp="1"/>
          </p:cNvSpPr>
          <p:nvPr>
            <p:ph type="ftr" sz="quarter" idx="11"/>
          </p:nvPr>
        </p:nvSpPr>
        <p:spPr/>
        <p:txBody>
          <a:bodyPr/>
          <a:lstStyle/>
          <a:p>
            <a:r>
              <a:rPr lang="en-US" smtClean="0"/>
              <a:t>C.Woody, EIC Calorimeter Meeting, 5/18/17</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48070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DAE4E6-AC01-4F9A-9A58-F93A7AFC7E23}" type="datetime1">
              <a:rPr lang="en-US" smtClean="0"/>
              <a:t>5/18/2017</a:t>
            </a:fld>
            <a:endParaRPr lang="en-US"/>
          </a:p>
        </p:txBody>
      </p:sp>
      <p:sp>
        <p:nvSpPr>
          <p:cNvPr id="6" name="Footer Placeholder 5"/>
          <p:cNvSpPr>
            <a:spLocks noGrp="1"/>
          </p:cNvSpPr>
          <p:nvPr>
            <p:ph type="ftr" sz="quarter" idx="11"/>
          </p:nvPr>
        </p:nvSpPr>
        <p:spPr/>
        <p:txBody>
          <a:bodyPr/>
          <a:lstStyle/>
          <a:p>
            <a:r>
              <a:rPr lang="en-US" smtClean="0"/>
              <a:t>C.Woody, EIC Calorimeter Meeting, 5/18/17</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t>‹#›</a:t>
            </a:fld>
            <a:endParaRPr lang="en-US"/>
          </a:p>
        </p:txBody>
      </p:sp>
    </p:spTree>
    <p:extLst>
      <p:ext uri="{BB962C8B-B14F-4D97-AF65-F5344CB8AC3E}">
        <p14:creationId xmlns:p14="http://schemas.microsoft.com/office/powerpoint/2010/main" val="2440831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872549-1216-406C-869D-D44AE1272D0C}" type="datetime1">
              <a:rPr lang="en-US" smtClean="0"/>
              <a:t>5/18/2017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C.Woody, EIC Calorimeter Meeting, 5/18/17</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A4CFA-C3DC-4ADB-8A77-9C015038EFD0}" type="slidenum">
              <a:rPr lang="en-US" smtClean="0"/>
              <a:t>‹#›</a:t>
            </a:fld>
            <a:endParaRPr lang="en-US"/>
          </a:p>
        </p:txBody>
      </p:sp>
    </p:spTree>
    <p:extLst>
      <p:ext uri="{BB962C8B-B14F-4D97-AF65-F5344CB8AC3E}">
        <p14:creationId xmlns:p14="http://schemas.microsoft.com/office/powerpoint/2010/main" val="3228841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dt="0"/>
  <p:txStyles>
    <p:titleStyle>
      <a:lvl1pPr algn="ctr" defTabSz="914400" rtl="0" eaLnBrk="1" latinLnBrk="0" hangingPunct="1">
        <a:spcBef>
          <a:spcPct val="0"/>
        </a:spcBef>
        <a:buNone/>
        <a:defRPr sz="3600" kern="1200" baseline="0">
          <a:solidFill>
            <a:srgbClr val="FF0000"/>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baseline="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1142629" y="1676400"/>
            <a:ext cx="6667500" cy="1077218"/>
          </a:xfrm>
          <a:prstGeom prst="rect">
            <a:avLst/>
          </a:prstGeom>
          <a:noFill/>
          <a:ln>
            <a:noFill/>
          </a:ln>
          <a:effectLst/>
          <a:extLst>
            <a:ext uri="{909E8E84-426E-40DD-AFC4-6F175D3DCCD1}">
              <a14:hiddenFill xmlns:a14="http://schemas.microsoft.com/office/drawing/2010/main">
                <a:gradFill rotWithShape="0">
                  <a:gsLst>
                    <a:gs pos="0">
                      <a:srgbClr val="DAAEAE"/>
                    </a:gs>
                    <a:gs pos="50000">
                      <a:srgbClr val="FFCCCC"/>
                    </a:gs>
                    <a:gs pos="100000">
                      <a:srgbClr val="DAAEAE"/>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400">
                <a:solidFill>
                  <a:schemeClr val="tx1"/>
                </a:solidFill>
                <a:latin typeface="Arial Narrow" pitchFamily="34" charset="0"/>
              </a:defRPr>
            </a:lvl1pPr>
            <a:lvl2pPr marL="742950" indent="-285750">
              <a:defRPr sz="1400">
                <a:solidFill>
                  <a:schemeClr val="tx1"/>
                </a:solidFill>
                <a:latin typeface="Arial Narrow" pitchFamily="34" charset="0"/>
              </a:defRPr>
            </a:lvl2pPr>
            <a:lvl3pPr marL="1143000" indent="-228600">
              <a:defRPr sz="1400">
                <a:solidFill>
                  <a:schemeClr val="tx1"/>
                </a:solidFill>
                <a:latin typeface="Arial Narrow" pitchFamily="34" charset="0"/>
              </a:defRPr>
            </a:lvl3pPr>
            <a:lvl4pPr marL="1600200" indent="-228600">
              <a:defRPr sz="1400">
                <a:solidFill>
                  <a:schemeClr val="tx1"/>
                </a:solidFill>
                <a:latin typeface="Arial Narrow" pitchFamily="34" charset="0"/>
              </a:defRPr>
            </a:lvl4pPr>
            <a:lvl5pPr marL="2057400" indent="-228600">
              <a:defRPr sz="1400">
                <a:solidFill>
                  <a:schemeClr val="tx1"/>
                </a:solidFill>
                <a:latin typeface="Arial Narrow" pitchFamily="34" charset="0"/>
              </a:defRPr>
            </a:lvl5pPr>
            <a:lvl6pPr marL="2514600" indent="-228600" algn="ctr" eaLnBrk="0" fontAlgn="base" hangingPunct="0">
              <a:spcBef>
                <a:spcPct val="0"/>
              </a:spcBef>
              <a:spcAft>
                <a:spcPct val="0"/>
              </a:spcAft>
              <a:defRPr sz="1400">
                <a:solidFill>
                  <a:schemeClr val="tx1"/>
                </a:solidFill>
                <a:latin typeface="Arial Narrow" pitchFamily="34" charset="0"/>
              </a:defRPr>
            </a:lvl6pPr>
            <a:lvl7pPr marL="2971800" indent="-228600" algn="ctr" eaLnBrk="0" fontAlgn="base" hangingPunct="0">
              <a:spcBef>
                <a:spcPct val="0"/>
              </a:spcBef>
              <a:spcAft>
                <a:spcPct val="0"/>
              </a:spcAft>
              <a:defRPr sz="1400">
                <a:solidFill>
                  <a:schemeClr val="tx1"/>
                </a:solidFill>
                <a:latin typeface="Arial Narrow" pitchFamily="34" charset="0"/>
              </a:defRPr>
            </a:lvl7pPr>
            <a:lvl8pPr marL="3429000" indent="-228600" algn="ctr" eaLnBrk="0" fontAlgn="base" hangingPunct="0">
              <a:spcBef>
                <a:spcPct val="0"/>
              </a:spcBef>
              <a:spcAft>
                <a:spcPct val="0"/>
              </a:spcAft>
              <a:defRPr sz="1400">
                <a:solidFill>
                  <a:schemeClr val="tx1"/>
                </a:solidFill>
                <a:latin typeface="Arial Narrow" pitchFamily="34" charset="0"/>
              </a:defRPr>
            </a:lvl8pPr>
            <a:lvl9pPr marL="3886200" indent="-228600" algn="ctr" eaLnBrk="0" fontAlgn="base" hangingPunct="0">
              <a:spcBef>
                <a:spcPct val="0"/>
              </a:spcBef>
              <a:spcAft>
                <a:spcPct val="0"/>
              </a:spcAft>
              <a:defRPr sz="1400">
                <a:solidFill>
                  <a:schemeClr val="tx1"/>
                </a:solidFill>
                <a:latin typeface="Arial Narrow" pitchFamily="34" charset="0"/>
              </a:defRPr>
            </a:lvl9pPr>
          </a:lstStyle>
          <a:p>
            <a:pPr algn="ctr"/>
            <a:r>
              <a:rPr lang="en-US" sz="3200" b="1" dirty="0" smtClean="0">
                <a:solidFill>
                  <a:srgbClr val="FF0000"/>
                </a:solidFill>
                <a:latin typeface="Arial" charset="0"/>
              </a:rPr>
              <a:t>Update and Status of  the </a:t>
            </a:r>
            <a:r>
              <a:rPr lang="en-US" sz="3200" b="1" dirty="0" err="1" smtClean="0">
                <a:solidFill>
                  <a:srgbClr val="FF0000"/>
                </a:solidFill>
                <a:latin typeface="Arial" charset="0"/>
              </a:rPr>
              <a:t>sPHENIX</a:t>
            </a:r>
            <a:r>
              <a:rPr lang="en-US" sz="3200" b="1" dirty="0" smtClean="0">
                <a:solidFill>
                  <a:srgbClr val="FF0000"/>
                </a:solidFill>
                <a:latin typeface="Arial" charset="0"/>
              </a:rPr>
              <a:t> EMCAL </a:t>
            </a:r>
          </a:p>
        </p:txBody>
      </p:sp>
      <p:sp>
        <p:nvSpPr>
          <p:cNvPr id="10" name="Rectangle 16"/>
          <p:cNvSpPr>
            <a:spLocks noChangeArrowheads="1"/>
          </p:cNvSpPr>
          <p:nvPr/>
        </p:nvSpPr>
        <p:spPr bwMode="auto">
          <a:xfrm>
            <a:off x="771525" y="942975"/>
            <a:ext cx="7848600" cy="152400"/>
          </a:xfrm>
          <a:prstGeom prst="rect">
            <a:avLst/>
          </a:prstGeom>
          <a:gradFill rotWithShape="0">
            <a:gsLst>
              <a:gs pos="0">
                <a:srgbClr val="FFF200"/>
              </a:gs>
              <a:gs pos="45000">
                <a:srgbClr val="FF7A00"/>
              </a:gs>
              <a:gs pos="70000">
                <a:srgbClr val="FF0300"/>
              </a:gs>
              <a:gs pos="100000">
                <a:srgbClr val="4D0808"/>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pic>
        <p:nvPicPr>
          <p:cNvPr id="11" name="Picture 18" descr="BNL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166687"/>
            <a:ext cx="175185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Clogo.jpg"/>
          <p:cNvPicPr>
            <a:picLocks noChangeAspect="1"/>
          </p:cNvPicPr>
          <p:nvPr/>
        </p:nvPicPr>
        <p:blipFill>
          <a:blip r:embed="rId4"/>
          <a:stretch>
            <a:fillRect/>
          </a:stretch>
        </p:blipFill>
        <p:spPr>
          <a:xfrm>
            <a:off x="207780" y="166687"/>
            <a:ext cx="741556" cy="685800"/>
          </a:xfrm>
          <a:prstGeom prst="rect">
            <a:avLst/>
          </a:prstGeom>
        </p:spPr>
      </p:pic>
      <p:sp>
        <p:nvSpPr>
          <p:cNvPr id="16" name="Text Box 9"/>
          <p:cNvSpPr txBox="1">
            <a:spLocks noChangeArrowheads="1"/>
          </p:cNvSpPr>
          <p:nvPr/>
        </p:nvSpPr>
        <p:spPr bwMode="auto">
          <a:xfrm>
            <a:off x="2544726" y="3429000"/>
            <a:ext cx="3810000" cy="1015663"/>
          </a:xfrm>
          <a:prstGeom prst="rect">
            <a:avLst/>
          </a:prstGeom>
          <a:noFill/>
          <a:ln>
            <a:noFill/>
          </a:ln>
          <a:effectLst/>
          <a:extLst>
            <a:ext uri="{909E8E84-426E-40DD-AFC4-6F175D3DCCD1}">
              <a14:hiddenFill xmlns:a14="http://schemas.microsoft.com/office/drawing/2010/main">
                <a:gradFill rotWithShape="0">
                  <a:gsLst>
                    <a:gs pos="0">
                      <a:srgbClr val="AEDADA"/>
                    </a:gs>
                    <a:gs pos="50000">
                      <a:srgbClr val="CCFFFF"/>
                    </a:gs>
                    <a:gs pos="100000">
                      <a:srgbClr val="AEDADA"/>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Narrow" pitchFamily="34" charset="0"/>
              </a:defRPr>
            </a:lvl1pPr>
            <a:lvl2pPr marL="742950" indent="-285750">
              <a:defRPr>
                <a:solidFill>
                  <a:schemeClr val="tx1"/>
                </a:solidFill>
                <a:latin typeface="Arial Narrow" pitchFamily="34" charset="0"/>
              </a:defRPr>
            </a:lvl2pPr>
            <a:lvl3pPr marL="1143000" indent="-228600">
              <a:defRPr>
                <a:solidFill>
                  <a:schemeClr val="tx1"/>
                </a:solidFill>
                <a:latin typeface="Arial Narrow" pitchFamily="34" charset="0"/>
              </a:defRPr>
            </a:lvl3pPr>
            <a:lvl4pPr marL="1600200" indent="-228600">
              <a:defRPr>
                <a:solidFill>
                  <a:schemeClr val="tx1"/>
                </a:solidFill>
                <a:latin typeface="Arial Narrow" pitchFamily="34" charset="0"/>
              </a:defRPr>
            </a:lvl4pPr>
            <a:lvl5pPr marL="2057400" indent="-228600">
              <a:defRPr>
                <a:solidFill>
                  <a:schemeClr val="tx1"/>
                </a:solidFill>
                <a:latin typeface="Arial Narrow" pitchFamily="34" charset="0"/>
              </a:defRPr>
            </a:lvl5pPr>
            <a:lvl6pPr marL="2514600" indent="-228600" algn="ctr" eaLnBrk="0" fontAlgn="base" hangingPunct="0">
              <a:spcBef>
                <a:spcPct val="0"/>
              </a:spcBef>
              <a:spcAft>
                <a:spcPct val="0"/>
              </a:spcAft>
              <a:defRPr>
                <a:solidFill>
                  <a:schemeClr val="tx1"/>
                </a:solidFill>
                <a:latin typeface="Arial Narrow" pitchFamily="34" charset="0"/>
              </a:defRPr>
            </a:lvl6pPr>
            <a:lvl7pPr marL="2971800" indent="-228600" algn="ctr" eaLnBrk="0" fontAlgn="base" hangingPunct="0">
              <a:spcBef>
                <a:spcPct val="0"/>
              </a:spcBef>
              <a:spcAft>
                <a:spcPct val="0"/>
              </a:spcAft>
              <a:defRPr>
                <a:solidFill>
                  <a:schemeClr val="tx1"/>
                </a:solidFill>
                <a:latin typeface="Arial Narrow" pitchFamily="34" charset="0"/>
              </a:defRPr>
            </a:lvl7pPr>
            <a:lvl8pPr marL="3429000" indent="-228600" algn="ctr" eaLnBrk="0" fontAlgn="base" hangingPunct="0">
              <a:spcBef>
                <a:spcPct val="0"/>
              </a:spcBef>
              <a:spcAft>
                <a:spcPct val="0"/>
              </a:spcAft>
              <a:defRPr>
                <a:solidFill>
                  <a:schemeClr val="tx1"/>
                </a:solidFill>
                <a:latin typeface="Arial Narrow" pitchFamily="34" charset="0"/>
              </a:defRPr>
            </a:lvl8pPr>
            <a:lvl9pPr marL="3886200" indent="-228600" algn="ctr" eaLnBrk="0" fontAlgn="base" hangingPunct="0">
              <a:spcBef>
                <a:spcPct val="0"/>
              </a:spcBef>
              <a:spcAft>
                <a:spcPct val="0"/>
              </a:spcAft>
              <a:defRPr>
                <a:solidFill>
                  <a:schemeClr val="tx1"/>
                </a:solidFill>
                <a:latin typeface="Arial Narrow"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rgbClr val="000099"/>
                </a:solidFill>
                <a:effectLst/>
                <a:uLnTx/>
                <a:uFillTx/>
                <a:latin typeface="Arial Narrow" pitchFamily="34" charset="0"/>
              </a:rPr>
              <a:t>Craig Woody </a:t>
            </a:r>
          </a:p>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srgbClr val="000099"/>
              </a:solidFill>
              <a:effectLst/>
              <a:uLnTx/>
              <a:uFillTx/>
              <a:latin typeface="Arial Narrow"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rgbClr val="000099"/>
                </a:solidFill>
                <a:effectLst/>
                <a:uLnTx/>
                <a:uFillTx/>
                <a:latin typeface="Arial Narrow" pitchFamily="34" charset="0"/>
              </a:rPr>
              <a:t>BNL</a:t>
            </a:r>
          </a:p>
        </p:txBody>
      </p:sp>
      <p:sp>
        <p:nvSpPr>
          <p:cNvPr id="17" name="Text Box 12"/>
          <p:cNvSpPr txBox="1">
            <a:spLocks noChangeArrowheads="1"/>
          </p:cNvSpPr>
          <p:nvPr/>
        </p:nvSpPr>
        <p:spPr bwMode="auto">
          <a:xfrm>
            <a:off x="2254102" y="4572000"/>
            <a:ext cx="4648200" cy="1015663"/>
          </a:xfrm>
          <a:prstGeom prst="rect">
            <a:avLst/>
          </a:prstGeom>
          <a:noFill/>
          <a:ln>
            <a:noFill/>
          </a:ln>
          <a:effectLst/>
          <a:extLst>
            <a:ext uri="{909E8E84-426E-40DD-AFC4-6F175D3DCCD1}">
              <a14:hiddenFill xmlns:a14="http://schemas.microsoft.com/office/drawing/2010/main">
                <a:gradFill rotWithShape="0">
                  <a:gsLst>
                    <a:gs pos="0">
                      <a:srgbClr val="EEEEBE"/>
                    </a:gs>
                    <a:gs pos="50000">
                      <a:srgbClr val="FFFFCC"/>
                    </a:gs>
                    <a:gs pos="100000">
                      <a:srgbClr val="EEEEBE"/>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Narrow" pitchFamily="34" charset="0"/>
              </a:defRPr>
            </a:lvl1pPr>
            <a:lvl2pPr marL="742950" indent="-285750">
              <a:defRPr>
                <a:solidFill>
                  <a:schemeClr val="tx1"/>
                </a:solidFill>
                <a:latin typeface="Arial Narrow" pitchFamily="34" charset="0"/>
              </a:defRPr>
            </a:lvl2pPr>
            <a:lvl3pPr marL="1143000" indent="-228600">
              <a:defRPr>
                <a:solidFill>
                  <a:schemeClr val="tx1"/>
                </a:solidFill>
                <a:latin typeface="Arial Narrow" pitchFamily="34" charset="0"/>
              </a:defRPr>
            </a:lvl3pPr>
            <a:lvl4pPr marL="1600200" indent="-228600">
              <a:defRPr>
                <a:solidFill>
                  <a:schemeClr val="tx1"/>
                </a:solidFill>
                <a:latin typeface="Arial Narrow" pitchFamily="34" charset="0"/>
              </a:defRPr>
            </a:lvl4pPr>
            <a:lvl5pPr marL="2057400" indent="-228600">
              <a:defRPr>
                <a:solidFill>
                  <a:schemeClr val="tx1"/>
                </a:solidFill>
                <a:latin typeface="Arial Narrow" pitchFamily="34" charset="0"/>
              </a:defRPr>
            </a:lvl5pPr>
            <a:lvl6pPr marL="2514600" indent="-228600" algn="ctr" eaLnBrk="0" fontAlgn="base" hangingPunct="0">
              <a:spcBef>
                <a:spcPct val="0"/>
              </a:spcBef>
              <a:spcAft>
                <a:spcPct val="0"/>
              </a:spcAft>
              <a:defRPr>
                <a:solidFill>
                  <a:schemeClr val="tx1"/>
                </a:solidFill>
                <a:latin typeface="Arial Narrow" pitchFamily="34" charset="0"/>
              </a:defRPr>
            </a:lvl6pPr>
            <a:lvl7pPr marL="2971800" indent="-228600" algn="ctr" eaLnBrk="0" fontAlgn="base" hangingPunct="0">
              <a:spcBef>
                <a:spcPct val="0"/>
              </a:spcBef>
              <a:spcAft>
                <a:spcPct val="0"/>
              </a:spcAft>
              <a:defRPr>
                <a:solidFill>
                  <a:schemeClr val="tx1"/>
                </a:solidFill>
                <a:latin typeface="Arial Narrow" pitchFamily="34" charset="0"/>
              </a:defRPr>
            </a:lvl7pPr>
            <a:lvl8pPr marL="3429000" indent="-228600" algn="ctr" eaLnBrk="0" fontAlgn="base" hangingPunct="0">
              <a:spcBef>
                <a:spcPct val="0"/>
              </a:spcBef>
              <a:spcAft>
                <a:spcPct val="0"/>
              </a:spcAft>
              <a:defRPr>
                <a:solidFill>
                  <a:schemeClr val="tx1"/>
                </a:solidFill>
                <a:latin typeface="Arial Narrow" pitchFamily="34" charset="0"/>
              </a:defRPr>
            </a:lvl8pPr>
            <a:lvl9pPr marL="3886200" indent="-228600" algn="ctr" eaLnBrk="0" fontAlgn="base" hangingPunct="0">
              <a:spcBef>
                <a:spcPct val="0"/>
              </a:spcBef>
              <a:spcAft>
                <a:spcPct val="0"/>
              </a:spcAft>
              <a:defRPr>
                <a:solidFill>
                  <a:schemeClr val="tx1"/>
                </a:solidFill>
                <a:latin typeface="Arial Narrow"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lang="en-US" sz="2800" kern="0" dirty="0" smtClean="0">
                <a:solidFill>
                  <a:srgbClr val="CC3300"/>
                </a:solidFill>
              </a:rPr>
              <a:t>EIC Calorimeter Group Meeting</a:t>
            </a:r>
            <a:endParaRPr kumimoji="0" lang="en-US" sz="2800" b="0" i="0" u="none" strike="noStrike" kern="0" cap="none" spc="0" normalizeH="0" baseline="0" noProof="0" dirty="0">
              <a:ln>
                <a:noFill/>
              </a:ln>
              <a:solidFill>
                <a:srgbClr val="CC3300"/>
              </a:solidFill>
              <a:effectLst/>
              <a:uLnTx/>
              <a:uFillTx/>
              <a:latin typeface="Arial Narrow"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CC3300"/>
              </a:solidFill>
              <a:effectLst/>
              <a:uLnTx/>
              <a:uFillTx/>
              <a:latin typeface="Arial Narrow" pitchFamily="34" charset="0"/>
            </a:endParaRPr>
          </a:p>
          <a:p>
            <a:pPr marL="0" marR="0" lvl="0" indent="0" algn="ctr" defTabSz="914400" eaLnBrk="0" fontAlgn="base" latinLnBrk="0" hangingPunct="0">
              <a:lnSpc>
                <a:spcPct val="100000"/>
              </a:lnSpc>
              <a:spcBef>
                <a:spcPct val="0"/>
              </a:spcBef>
              <a:spcAft>
                <a:spcPct val="0"/>
              </a:spcAft>
              <a:buClrTx/>
              <a:buSzTx/>
              <a:buFontTx/>
              <a:buNone/>
              <a:tabLst/>
              <a:defRPr/>
            </a:pPr>
            <a:r>
              <a:rPr lang="en-US" sz="2000" kern="0" noProof="0" dirty="0" smtClean="0">
                <a:solidFill>
                  <a:srgbClr val="CC3300"/>
                </a:solidFill>
              </a:rPr>
              <a:t>May</a:t>
            </a:r>
            <a:r>
              <a:rPr kumimoji="0" lang="en-US" sz="2000" b="0" i="0" u="none" strike="noStrike" kern="0" cap="none" spc="0" normalizeH="0" baseline="0" noProof="0" dirty="0" smtClean="0">
                <a:ln>
                  <a:noFill/>
                </a:ln>
                <a:solidFill>
                  <a:srgbClr val="CC3300"/>
                </a:solidFill>
                <a:effectLst/>
                <a:uLnTx/>
                <a:uFillTx/>
                <a:latin typeface="Arial Narrow" pitchFamily="34" charset="0"/>
              </a:rPr>
              <a:t> </a:t>
            </a:r>
            <a:r>
              <a:rPr lang="en-US" sz="2000" kern="0" noProof="0" dirty="0" smtClean="0">
                <a:solidFill>
                  <a:srgbClr val="CC3300"/>
                </a:solidFill>
              </a:rPr>
              <a:t>18</a:t>
            </a:r>
            <a:r>
              <a:rPr kumimoji="0" lang="en-US" sz="2000" b="0" i="0" u="none" strike="noStrike" kern="0" cap="none" spc="0" normalizeH="0" baseline="0" noProof="0" dirty="0" smtClean="0">
                <a:ln>
                  <a:noFill/>
                </a:ln>
                <a:solidFill>
                  <a:srgbClr val="CC3300"/>
                </a:solidFill>
                <a:effectLst/>
                <a:uLnTx/>
                <a:uFillTx/>
                <a:latin typeface="Arial Narrow" pitchFamily="34" charset="0"/>
              </a:rPr>
              <a:t>, 2017</a:t>
            </a:r>
            <a:endParaRPr kumimoji="0" lang="en-US" sz="2000" b="0" i="0" u="none" strike="noStrike" kern="0" cap="none" spc="0" normalizeH="0" baseline="0" noProof="0" dirty="0">
              <a:ln>
                <a:noFill/>
              </a:ln>
              <a:solidFill>
                <a:srgbClr val="CC3300"/>
              </a:solidFill>
              <a:effectLst/>
              <a:uLnTx/>
              <a:uFillTx/>
              <a:latin typeface="Arial Narrow" pitchFamily="34" charset="0"/>
            </a:endParaRPr>
          </a:p>
        </p:txBody>
      </p:sp>
    </p:spTree>
    <p:extLst>
      <p:ext uri="{BB962C8B-B14F-4D97-AF65-F5344CB8AC3E}">
        <p14:creationId xmlns:p14="http://schemas.microsoft.com/office/powerpoint/2010/main" val="315417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Plans for FY 2018</a:t>
            </a:r>
            <a:endParaRPr lang="en-US"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10</a:t>
            </a:fld>
            <a:endParaRPr lang="en-US" dirty="0"/>
          </a:p>
        </p:txBody>
      </p:sp>
      <p:sp>
        <p:nvSpPr>
          <p:cNvPr id="5" name="Rectangle 4"/>
          <p:cNvSpPr/>
          <p:nvPr/>
        </p:nvSpPr>
        <p:spPr>
          <a:xfrm>
            <a:off x="420584" y="1143000"/>
            <a:ext cx="8077200" cy="5078313"/>
          </a:xfrm>
          <a:prstGeom prst="rect">
            <a:avLst/>
          </a:prstGeom>
        </p:spPr>
        <p:txBody>
          <a:bodyPr wrap="square">
            <a:spAutoFit/>
          </a:bodyPr>
          <a:lstStyle/>
          <a:p>
            <a:pPr marL="971550" lvl="1" indent="-514350">
              <a:buClr>
                <a:srgbClr val="C00000"/>
              </a:buClr>
              <a:buSzPct val="100000"/>
              <a:buFont typeface="+mj-lt"/>
              <a:buAutoNum type="arabicPeriod"/>
            </a:pPr>
            <a:r>
              <a:rPr lang="en-US" sz="2000" dirty="0" err="1" smtClean="0">
                <a:solidFill>
                  <a:schemeClr val="accent2"/>
                </a:solidFill>
              </a:rPr>
              <a:t>sPHENIX</a:t>
            </a:r>
            <a:r>
              <a:rPr lang="en-US" sz="2000" dirty="0" smtClean="0">
                <a:solidFill>
                  <a:schemeClr val="accent2"/>
                </a:solidFill>
              </a:rPr>
              <a:t> is moving full steam ahead and we will be essentially entirely consumed with this effort for the next 3-5 years. </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We still have a strong interest in interest the R&amp;D effort on crystals and would like to contribute to that (focusing on PWO). In addition to having many years of past experience with different types of scintillating crystals, we now also have considerable experience and resources for studying crystals with </a:t>
            </a:r>
            <a:r>
              <a:rPr lang="en-US" sz="2000" dirty="0" err="1" smtClean="0">
                <a:solidFill>
                  <a:schemeClr val="accent2"/>
                </a:solidFill>
              </a:rPr>
              <a:t>SiPM</a:t>
            </a:r>
            <a:r>
              <a:rPr lang="en-US" sz="2000" dirty="0" smtClean="0">
                <a:solidFill>
                  <a:schemeClr val="accent2"/>
                </a:solidFill>
              </a:rPr>
              <a:t> readout, both in terms of operating the </a:t>
            </a:r>
            <a:r>
              <a:rPr lang="en-US" sz="2000" dirty="0" err="1" smtClean="0">
                <a:solidFill>
                  <a:schemeClr val="accent2"/>
                </a:solidFill>
              </a:rPr>
              <a:t>SiPMs</a:t>
            </a:r>
            <a:r>
              <a:rPr lang="en-US" sz="2000" dirty="0" smtClean="0">
                <a:solidFill>
                  <a:schemeClr val="accent2"/>
                </a:solidFill>
              </a:rPr>
              <a:t> themselves as well as with the readout electronics. </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Our studies of radiation damage in </a:t>
            </a:r>
            <a:r>
              <a:rPr lang="en-US" sz="2000" dirty="0" err="1" smtClean="0">
                <a:solidFill>
                  <a:schemeClr val="accent2"/>
                </a:solidFill>
              </a:rPr>
              <a:t>SiPMs</a:t>
            </a:r>
            <a:r>
              <a:rPr lang="en-US" sz="2000" dirty="0" smtClean="0">
                <a:solidFill>
                  <a:schemeClr val="accent2"/>
                </a:solidFill>
              </a:rPr>
              <a:t> is essentially complete and we are currently in the process of preparing a paper on the results for IEEE TNS. </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We will not request any R&amp;D funds for EIC calorimeter R&amp;D in FY 2018. </a:t>
            </a:r>
          </a:p>
        </p:txBody>
      </p:sp>
    </p:spTree>
    <p:extLst>
      <p:ext uri="{BB962C8B-B14F-4D97-AF65-F5344CB8AC3E}">
        <p14:creationId xmlns:p14="http://schemas.microsoft.com/office/powerpoint/2010/main" val="911962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17" y="109874"/>
            <a:ext cx="8229600" cy="579438"/>
          </a:xfrm>
        </p:spPr>
        <p:txBody>
          <a:bodyPr>
            <a:normAutofit/>
          </a:bodyPr>
          <a:lstStyle/>
          <a:p>
            <a:r>
              <a:rPr lang="en-US" sz="2800" dirty="0" smtClean="0"/>
              <a:t>Overall Status</a:t>
            </a:r>
            <a:endParaRPr lang="en-US" sz="2800"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2</a:t>
            </a:fld>
            <a:endParaRPr lang="en-US" dirty="0"/>
          </a:p>
        </p:txBody>
      </p:sp>
      <p:sp>
        <p:nvSpPr>
          <p:cNvPr id="5" name="Rectangle 4"/>
          <p:cNvSpPr/>
          <p:nvPr/>
        </p:nvSpPr>
        <p:spPr>
          <a:xfrm>
            <a:off x="436418" y="677980"/>
            <a:ext cx="8077200" cy="5940088"/>
          </a:xfrm>
          <a:prstGeom prst="rect">
            <a:avLst/>
          </a:prstGeom>
        </p:spPr>
        <p:txBody>
          <a:bodyPr wrap="square">
            <a:spAutoFit/>
          </a:bodyPr>
          <a:lstStyle/>
          <a:p>
            <a:pPr marL="971550" lvl="1" indent="-514350">
              <a:buClr>
                <a:srgbClr val="C00000"/>
              </a:buClr>
              <a:buSzPct val="100000"/>
              <a:buFont typeface="+mj-lt"/>
              <a:buAutoNum type="arabicPeriod"/>
            </a:pPr>
            <a:r>
              <a:rPr lang="en-US" sz="2000" dirty="0" err="1" smtClean="0">
                <a:solidFill>
                  <a:schemeClr val="accent2"/>
                </a:solidFill>
              </a:rPr>
              <a:t>sPHENIX</a:t>
            </a:r>
            <a:r>
              <a:rPr lang="en-US" sz="2000" dirty="0" smtClean="0">
                <a:solidFill>
                  <a:schemeClr val="accent2"/>
                </a:solidFill>
              </a:rPr>
              <a:t> received CD-0 approval in Sept 2016. Since that time we have been moving forward very quickly to prepare for CD-1 (Nov 2017) and CD-2b/CD-3b (Aug 2018). </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We completed an extensive test beam run at </a:t>
            </a:r>
            <a:r>
              <a:rPr lang="en-US" sz="2000" dirty="0" err="1" smtClean="0">
                <a:solidFill>
                  <a:schemeClr val="accent2"/>
                </a:solidFill>
              </a:rPr>
              <a:t>Fermilab</a:t>
            </a:r>
            <a:r>
              <a:rPr lang="en-US" sz="2000" dirty="0" smtClean="0">
                <a:solidFill>
                  <a:schemeClr val="accent2"/>
                </a:solidFill>
              </a:rPr>
              <a:t> in Jan-Feb 2017 to test large </a:t>
            </a:r>
            <a:r>
              <a:rPr lang="en-US" sz="2000" dirty="0" smtClean="0">
                <a:solidFill>
                  <a:schemeClr val="accent2"/>
                </a:solidFill>
                <a:latin typeface="Symbol" panose="05050102010706020507" pitchFamily="18" charset="2"/>
              </a:rPr>
              <a:t>h</a:t>
            </a:r>
            <a:r>
              <a:rPr lang="en-US" sz="2000" dirty="0" smtClean="0">
                <a:solidFill>
                  <a:schemeClr val="accent2"/>
                </a:solidFill>
              </a:rPr>
              <a:t> prototypes of the EMCAL (2D projective) and HCAL. </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We’ve submitted a paper to IEEE TNS on the results of our previous beam test (2016) of the small </a:t>
            </a:r>
            <a:r>
              <a:rPr lang="en-US" sz="2000" dirty="0" smtClean="0">
                <a:solidFill>
                  <a:schemeClr val="accent2"/>
                </a:solidFill>
                <a:latin typeface="Symbol" panose="05050102010706020507" pitchFamily="18" charset="2"/>
              </a:rPr>
              <a:t>h</a:t>
            </a:r>
            <a:r>
              <a:rPr lang="en-US" sz="2000" dirty="0" smtClean="0">
                <a:solidFill>
                  <a:schemeClr val="accent2"/>
                </a:solidFill>
              </a:rPr>
              <a:t> prototypes of the EMCAL (1D projective) and HCAL (arXiv:1704.01461v1)</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We are trying to understand the strong position dependence within the modules and its affect on the energy resolution, and find ways to improve it.</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Developed a procedure at UIUC for mass production of 2D projective absorber blocks on a schedule that will fit into the overall cost and schedule of </a:t>
            </a:r>
            <a:r>
              <a:rPr lang="en-US" sz="2000" dirty="0" err="1" smtClean="0">
                <a:solidFill>
                  <a:schemeClr val="accent2"/>
                </a:solidFill>
              </a:rPr>
              <a:t>sPHENIX</a:t>
            </a:r>
            <a:r>
              <a:rPr lang="en-US" sz="2000" dirty="0" smtClean="0">
                <a:solidFill>
                  <a:schemeClr val="accent2"/>
                </a:solidFill>
              </a:rPr>
              <a:t>.</a:t>
            </a: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endParaRPr lang="en-US" sz="400" dirty="0" smtClean="0">
              <a:solidFill>
                <a:schemeClr val="accent2"/>
              </a:solidFill>
            </a:endParaRPr>
          </a:p>
          <a:p>
            <a:pPr marL="971550" lvl="1" indent="-514350">
              <a:buClr>
                <a:srgbClr val="C00000"/>
              </a:buClr>
              <a:buSzPct val="100000"/>
              <a:buFont typeface="+mj-lt"/>
              <a:buAutoNum type="arabicPeriod"/>
            </a:pPr>
            <a:r>
              <a:rPr lang="en-US" sz="2000" dirty="0" smtClean="0">
                <a:solidFill>
                  <a:schemeClr val="accent2"/>
                </a:solidFill>
              </a:rPr>
              <a:t>Assembly of blocks into modules and modules into sectors will be done at BNL.</a:t>
            </a:r>
          </a:p>
        </p:txBody>
      </p:sp>
    </p:spTree>
    <p:extLst>
      <p:ext uri="{BB962C8B-B14F-4D97-AF65-F5344CB8AC3E}">
        <p14:creationId xmlns:p14="http://schemas.microsoft.com/office/powerpoint/2010/main" val="2125786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221" y="152400"/>
            <a:ext cx="8229600" cy="808038"/>
          </a:xfrm>
        </p:spPr>
        <p:txBody>
          <a:bodyPr/>
          <a:lstStyle/>
          <a:p>
            <a:r>
              <a:rPr lang="en-US" dirty="0" smtClean="0"/>
              <a:t>Block Production Factory at UIUC</a:t>
            </a:r>
            <a:endParaRPr lang="en-US"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3</a:t>
            </a:fld>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 y="990600"/>
            <a:ext cx="9144000" cy="5216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553200" y="6275327"/>
            <a:ext cx="2210862" cy="369332"/>
          </a:xfrm>
          <a:prstGeom prst="rect">
            <a:avLst/>
          </a:prstGeom>
          <a:noFill/>
        </p:spPr>
        <p:txBody>
          <a:bodyPr wrap="none" rtlCol="0">
            <a:spAutoFit/>
          </a:bodyPr>
          <a:lstStyle/>
          <a:p>
            <a:r>
              <a:rPr lang="en-US" dirty="0" err="1" smtClean="0">
                <a:solidFill>
                  <a:schemeClr val="accent1">
                    <a:lumMod val="75000"/>
                  </a:schemeClr>
                </a:solidFill>
              </a:rPr>
              <a:t>E.Thorsland</a:t>
            </a:r>
            <a:r>
              <a:rPr lang="en-US" dirty="0" smtClean="0">
                <a:solidFill>
                  <a:schemeClr val="accent1">
                    <a:lumMod val="75000"/>
                  </a:schemeClr>
                </a:solidFill>
              </a:rPr>
              <a:t> (UIUC)</a:t>
            </a:r>
            <a:endParaRPr lang="en-US" dirty="0">
              <a:solidFill>
                <a:schemeClr val="accent1">
                  <a:lumMod val="75000"/>
                </a:schemeClr>
              </a:solidFill>
            </a:endParaRPr>
          </a:p>
        </p:txBody>
      </p:sp>
    </p:spTree>
    <p:extLst>
      <p:ext uri="{BB962C8B-B14F-4D97-AF65-F5344CB8AC3E}">
        <p14:creationId xmlns:p14="http://schemas.microsoft.com/office/powerpoint/2010/main" val="2409600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190" y="152400"/>
            <a:ext cx="8229600" cy="655638"/>
          </a:xfrm>
        </p:spPr>
        <p:txBody>
          <a:bodyPr/>
          <a:lstStyle/>
          <a:p>
            <a:r>
              <a:rPr lang="en-US" dirty="0" smtClean="0"/>
              <a:t>2D Projective Blocks </a:t>
            </a:r>
            <a:endParaRPr lang="en-US"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4</a:t>
            </a:fld>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66" y="1219200"/>
            <a:ext cx="4282735"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3839" y="3505200"/>
            <a:ext cx="2805901" cy="2194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11878" b="5996"/>
          <a:stretch/>
        </p:blipFill>
        <p:spPr bwMode="auto">
          <a:xfrm>
            <a:off x="5408222" y="914400"/>
            <a:ext cx="2497137" cy="2514600"/>
          </a:xfrm>
          <a:prstGeom prst="rect">
            <a:avLst/>
          </a:prstGeom>
          <a:noFill/>
          <a:ln>
            <a:noFill/>
          </a:ln>
          <a:extLst>
            <a:ext uri="{53640926-AAD7-44D8-BBD7-CCE9431645EC}">
              <a14:shadowObscured xmlns:a14="http://schemas.microsoft.com/office/drawing/2010/main"/>
            </a:ext>
          </a:extLst>
        </p:spPr>
      </p:pic>
      <p:sp>
        <p:nvSpPr>
          <p:cNvPr id="8" name="TextBox 7"/>
          <p:cNvSpPr txBox="1"/>
          <p:nvPr/>
        </p:nvSpPr>
        <p:spPr>
          <a:xfrm>
            <a:off x="1012002" y="729734"/>
            <a:ext cx="2839239" cy="369332"/>
          </a:xfrm>
          <a:prstGeom prst="rect">
            <a:avLst/>
          </a:prstGeom>
          <a:noFill/>
        </p:spPr>
        <p:txBody>
          <a:bodyPr wrap="none" rtlCol="0">
            <a:spAutoFit/>
          </a:bodyPr>
          <a:lstStyle/>
          <a:p>
            <a:r>
              <a:rPr lang="en-US" dirty="0" smtClean="0">
                <a:solidFill>
                  <a:srgbClr val="003399"/>
                </a:solidFill>
              </a:rPr>
              <a:t>Blocks produced at UIUC</a:t>
            </a:r>
            <a:endParaRPr lang="en-US" dirty="0">
              <a:solidFill>
                <a:srgbClr val="003399"/>
              </a:solidFill>
            </a:endParaRPr>
          </a:p>
        </p:txBody>
      </p:sp>
      <p:sp>
        <p:nvSpPr>
          <p:cNvPr id="9" name="TextBox 8"/>
          <p:cNvSpPr txBox="1"/>
          <p:nvPr/>
        </p:nvSpPr>
        <p:spPr>
          <a:xfrm>
            <a:off x="326548" y="5903969"/>
            <a:ext cx="3959469" cy="646331"/>
          </a:xfrm>
          <a:prstGeom prst="rect">
            <a:avLst/>
          </a:prstGeom>
          <a:noFill/>
        </p:spPr>
        <p:txBody>
          <a:bodyPr wrap="square" rtlCol="0">
            <a:spAutoFit/>
          </a:bodyPr>
          <a:lstStyle/>
          <a:p>
            <a:r>
              <a:rPr lang="en-US" dirty="0" smtClean="0">
                <a:solidFill>
                  <a:srgbClr val="003399"/>
                </a:solidFill>
              </a:rPr>
              <a:t>Light guides and readout attached and assembled into modules at BNL</a:t>
            </a:r>
            <a:endParaRPr lang="en-US" dirty="0">
              <a:solidFill>
                <a:srgbClr val="003399"/>
              </a:solidFill>
            </a:endParaRPr>
          </a:p>
        </p:txBody>
      </p:sp>
      <p:sp>
        <p:nvSpPr>
          <p:cNvPr id="10" name="TextBox 9"/>
          <p:cNvSpPr txBox="1"/>
          <p:nvPr/>
        </p:nvSpPr>
        <p:spPr>
          <a:xfrm>
            <a:off x="4398457" y="5867400"/>
            <a:ext cx="4779190" cy="646331"/>
          </a:xfrm>
          <a:prstGeom prst="rect">
            <a:avLst/>
          </a:prstGeom>
          <a:noFill/>
        </p:spPr>
        <p:txBody>
          <a:bodyPr wrap="square" rtlCol="0">
            <a:spAutoFit/>
          </a:bodyPr>
          <a:lstStyle/>
          <a:p>
            <a:r>
              <a:rPr lang="en-US" dirty="0" smtClean="0">
                <a:solidFill>
                  <a:srgbClr val="003399"/>
                </a:solidFill>
              </a:rPr>
              <a:t>Readout end of fibers “pinched” so that they point more into the center of the light guide</a:t>
            </a:r>
            <a:endParaRPr lang="en-US" dirty="0">
              <a:solidFill>
                <a:srgbClr val="003399"/>
              </a:solidFill>
            </a:endParaRPr>
          </a:p>
        </p:txBody>
      </p:sp>
      <p:sp>
        <p:nvSpPr>
          <p:cNvPr id="11" name="TextBox 10"/>
          <p:cNvSpPr txBox="1"/>
          <p:nvPr/>
        </p:nvSpPr>
        <p:spPr>
          <a:xfrm>
            <a:off x="5177639" y="3471446"/>
            <a:ext cx="1680361" cy="584775"/>
          </a:xfrm>
          <a:prstGeom prst="rect">
            <a:avLst/>
          </a:prstGeom>
          <a:noFill/>
        </p:spPr>
        <p:txBody>
          <a:bodyPr wrap="square" rtlCol="0">
            <a:spAutoFit/>
          </a:bodyPr>
          <a:lstStyle/>
          <a:p>
            <a:r>
              <a:rPr lang="en-US" sz="1600" dirty="0" smtClean="0">
                <a:solidFill>
                  <a:schemeClr val="bg1"/>
                </a:solidFill>
              </a:rPr>
              <a:t>Block with pinched fibers</a:t>
            </a:r>
            <a:endParaRPr lang="en-US" sz="1600" dirty="0">
              <a:solidFill>
                <a:schemeClr val="bg1"/>
              </a:solidFill>
            </a:endParaRPr>
          </a:p>
        </p:txBody>
      </p:sp>
      <p:sp>
        <p:nvSpPr>
          <p:cNvPr id="12" name="TextBox 11"/>
          <p:cNvSpPr txBox="1"/>
          <p:nvPr/>
        </p:nvSpPr>
        <p:spPr>
          <a:xfrm>
            <a:off x="6629400" y="2768025"/>
            <a:ext cx="1316821" cy="584775"/>
          </a:xfrm>
          <a:prstGeom prst="rect">
            <a:avLst/>
          </a:prstGeom>
          <a:noFill/>
        </p:spPr>
        <p:txBody>
          <a:bodyPr wrap="square" rtlCol="0">
            <a:spAutoFit/>
          </a:bodyPr>
          <a:lstStyle/>
          <a:p>
            <a:r>
              <a:rPr lang="en-US" sz="1600" dirty="0" smtClean="0">
                <a:solidFill>
                  <a:schemeClr val="bg1"/>
                </a:solidFill>
              </a:rPr>
              <a:t>Standard Blocks</a:t>
            </a:r>
            <a:endParaRPr lang="en-US" sz="1600" dirty="0">
              <a:solidFill>
                <a:schemeClr val="bg1"/>
              </a:solidFill>
            </a:endParaRPr>
          </a:p>
        </p:txBody>
      </p:sp>
    </p:spTree>
    <p:extLst>
      <p:ext uri="{BB962C8B-B14F-4D97-AF65-F5344CB8AC3E}">
        <p14:creationId xmlns:p14="http://schemas.microsoft.com/office/powerpoint/2010/main" val="1186633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722" y="214828"/>
            <a:ext cx="8229600" cy="503238"/>
          </a:xfrm>
        </p:spPr>
        <p:txBody>
          <a:bodyPr>
            <a:noAutofit/>
          </a:bodyPr>
          <a:lstStyle/>
          <a:p>
            <a:r>
              <a:rPr lang="en-US" sz="2800" dirty="0" err="1" smtClean="0"/>
              <a:t>Fermilab</a:t>
            </a:r>
            <a:r>
              <a:rPr lang="en-US" sz="2800" dirty="0" smtClean="0"/>
              <a:t> Test Beam</a:t>
            </a:r>
            <a:endParaRPr lang="en-US" sz="2800"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5</a:t>
            </a:fld>
            <a:endParaRPr lang="en-US" dirty="0"/>
          </a:p>
        </p:txBody>
      </p:sp>
      <p:sp>
        <p:nvSpPr>
          <p:cNvPr id="5" name="TextBox 4"/>
          <p:cNvSpPr txBox="1"/>
          <p:nvPr/>
        </p:nvSpPr>
        <p:spPr>
          <a:xfrm>
            <a:off x="6697667" y="316468"/>
            <a:ext cx="1608133" cy="369332"/>
          </a:xfrm>
          <a:prstGeom prst="rect">
            <a:avLst/>
          </a:prstGeom>
          <a:noFill/>
        </p:spPr>
        <p:txBody>
          <a:bodyPr wrap="none" rtlCol="0">
            <a:spAutoFit/>
          </a:bodyPr>
          <a:lstStyle/>
          <a:p>
            <a:r>
              <a:rPr lang="en-US" dirty="0" smtClean="0">
                <a:solidFill>
                  <a:srgbClr val="003399"/>
                </a:solidFill>
              </a:rPr>
              <a:t>Jan-Feb 2017</a:t>
            </a:r>
            <a:endParaRPr lang="en-US" dirty="0">
              <a:solidFill>
                <a:srgbClr val="003399"/>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0" y="990600"/>
            <a:ext cx="3048000" cy="2286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195" y="762000"/>
            <a:ext cx="3657600" cy="27432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527" y="3733800"/>
            <a:ext cx="3657600" cy="27432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8200" y="3667496"/>
            <a:ext cx="3657600" cy="2743200"/>
          </a:xfrm>
          <a:prstGeom prst="rect">
            <a:avLst/>
          </a:prstGeom>
        </p:spPr>
      </p:pic>
      <p:sp>
        <p:nvSpPr>
          <p:cNvPr id="10" name="TextBox 9"/>
          <p:cNvSpPr txBox="1"/>
          <p:nvPr/>
        </p:nvSpPr>
        <p:spPr>
          <a:xfrm>
            <a:off x="5267694" y="990600"/>
            <a:ext cx="2580906" cy="584775"/>
          </a:xfrm>
          <a:prstGeom prst="rect">
            <a:avLst/>
          </a:prstGeom>
          <a:noFill/>
        </p:spPr>
        <p:txBody>
          <a:bodyPr wrap="square" rtlCol="0">
            <a:spAutoFit/>
          </a:bodyPr>
          <a:lstStyle/>
          <a:p>
            <a:pPr algn="ctr"/>
            <a:r>
              <a:rPr lang="en-US" sz="1600" dirty="0" smtClean="0">
                <a:solidFill>
                  <a:schemeClr val="bg1">
                    <a:lumMod val="95000"/>
                  </a:schemeClr>
                </a:solidFill>
              </a:rPr>
              <a:t>Large </a:t>
            </a:r>
            <a:r>
              <a:rPr lang="en-US" sz="1600" dirty="0" smtClean="0">
                <a:solidFill>
                  <a:schemeClr val="bg1">
                    <a:lumMod val="95000"/>
                  </a:schemeClr>
                </a:solidFill>
                <a:latin typeface="Symbol" panose="05050102010706020507" pitchFamily="18" charset="2"/>
              </a:rPr>
              <a:t>h </a:t>
            </a:r>
            <a:r>
              <a:rPr lang="en-US" sz="1600" dirty="0" smtClean="0">
                <a:solidFill>
                  <a:schemeClr val="bg1">
                    <a:lumMod val="95000"/>
                  </a:schemeClr>
                </a:solidFill>
              </a:rPr>
              <a:t>prototype</a:t>
            </a:r>
          </a:p>
          <a:p>
            <a:pPr algn="ctr"/>
            <a:r>
              <a:rPr lang="en-US" sz="1600" dirty="0" smtClean="0">
                <a:solidFill>
                  <a:schemeClr val="bg1">
                    <a:lumMod val="95000"/>
                  </a:schemeClr>
                </a:solidFill>
              </a:rPr>
              <a:t>Blocks oriented at ~ 42°</a:t>
            </a:r>
            <a:endParaRPr lang="en-US" sz="1600" dirty="0">
              <a:solidFill>
                <a:schemeClr val="bg1">
                  <a:lumMod val="95000"/>
                </a:schemeClr>
              </a:solidFill>
            </a:endParaRPr>
          </a:p>
        </p:txBody>
      </p:sp>
      <p:sp>
        <p:nvSpPr>
          <p:cNvPr id="11" name="TextBox 10"/>
          <p:cNvSpPr txBox="1"/>
          <p:nvPr/>
        </p:nvSpPr>
        <p:spPr>
          <a:xfrm>
            <a:off x="533400" y="710625"/>
            <a:ext cx="2580906" cy="584775"/>
          </a:xfrm>
          <a:prstGeom prst="rect">
            <a:avLst/>
          </a:prstGeom>
          <a:noFill/>
        </p:spPr>
        <p:txBody>
          <a:bodyPr wrap="square" rtlCol="0">
            <a:spAutoFit/>
          </a:bodyPr>
          <a:lstStyle/>
          <a:p>
            <a:pPr algn="ctr"/>
            <a:r>
              <a:rPr lang="en-US" sz="1600" dirty="0" smtClean="0">
                <a:solidFill>
                  <a:schemeClr val="bg1">
                    <a:lumMod val="95000"/>
                  </a:schemeClr>
                </a:solidFill>
              </a:rPr>
              <a:t>Large </a:t>
            </a:r>
            <a:r>
              <a:rPr lang="en-US" sz="1600" dirty="0" smtClean="0">
                <a:solidFill>
                  <a:schemeClr val="bg1">
                    <a:lumMod val="95000"/>
                  </a:schemeClr>
                </a:solidFill>
                <a:latin typeface="Symbol" panose="05050102010706020507" pitchFamily="18" charset="2"/>
              </a:rPr>
              <a:t>h</a:t>
            </a:r>
            <a:r>
              <a:rPr lang="en-US" sz="1600" dirty="0" smtClean="0">
                <a:solidFill>
                  <a:schemeClr val="bg1">
                    <a:lumMod val="95000"/>
                  </a:schemeClr>
                </a:solidFill>
              </a:rPr>
              <a:t> and small </a:t>
            </a:r>
            <a:r>
              <a:rPr lang="en-US" sz="1600" dirty="0" smtClean="0">
                <a:solidFill>
                  <a:schemeClr val="bg1">
                    <a:lumMod val="95000"/>
                  </a:schemeClr>
                </a:solidFill>
                <a:latin typeface="Symbol" panose="05050102010706020507" pitchFamily="18" charset="2"/>
              </a:rPr>
              <a:t>h</a:t>
            </a:r>
            <a:r>
              <a:rPr lang="en-US" sz="1600" dirty="0" smtClean="0">
                <a:solidFill>
                  <a:schemeClr val="bg1">
                    <a:lumMod val="95000"/>
                  </a:schemeClr>
                </a:solidFill>
              </a:rPr>
              <a:t>  EMCAL prototypes</a:t>
            </a:r>
            <a:endParaRPr lang="en-US" sz="1600" dirty="0">
              <a:solidFill>
                <a:schemeClr val="bg1">
                  <a:lumMod val="95000"/>
                </a:schemeClr>
              </a:solidFill>
            </a:endParaRPr>
          </a:p>
        </p:txBody>
      </p:sp>
      <p:sp>
        <p:nvSpPr>
          <p:cNvPr id="12" name="TextBox 11"/>
          <p:cNvSpPr txBox="1"/>
          <p:nvPr/>
        </p:nvSpPr>
        <p:spPr>
          <a:xfrm>
            <a:off x="4843647" y="5715000"/>
            <a:ext cx="3429000" cy="584775"/>
          </a:xfrm>
          <a:prstGeom prst="rect">
            <a:avLst/>
          </a:prstGeom>
          <a:noFill/>
        </p:spPr>
        <p:txBody>
          <a:bodyPr wrap="square" rtlCol="0">
            <a:spAutoFit/>
          </a:bodyPr>
          <a:lstStyle/>
          <a:p>
            <a:pPr algn="ctr"/>
            <a:r>
              <a:rPr lang="en-US" sz="1600" dirty="0" smtClean="0">
                <a:solidFill>
                  <a:schemeClr val="bg1">
                    <a:lumMod val="95000"/>
                  </a:schemeClr>
                </a:solidFill>
              </a:rPr>
              <a:t>Large </a:t>
            </a:r>
            <a:r>
              <a:rPr lang="en-US" sz="1600" dirty="0" smtClean="0">
                <a:solidFill>
                  <a:schemeClr val="bg1">
                    <a:lumMod val="95000"/>
                  </a:schemeClr>
                </a:solidFill>
                <a:latin typeface="Symbol" panose="05050102010706020507" pitchFamily="18" charset="2"/>
              </a:rPr>
              <a:t>h</a:t>
            </a:r>
            <a:r>
              <a:rPr lang="en-US" sz="1600" dirty="0" smtClean="0">
                <a:solidFill>
                  <a:schemeClr val="bg1">
                    <a:lumMod val="95000"/>
                  </a:schemeClr>
                </a:solidFill>
              </a:rPr>
              <a:t> prototype with Inner and Outer HCAL prototypes</a:t>
            </a:r>
            <a:endParaRPr lang="en-US" sz="1600" dirty="0">
              <a:solidFill>
                <a:schemeClr val="bg1">
                  <a:lumMod val="95000"/>
                </a:schemeClr>
              </a:solidFill>
            </a:endParaRPr>
          </a:p>
        </p:txBody>
      </p:sp>
      <p:sp>
        <p:nvSpPr>
          <p:cNvPr id="13" name="TextBox 12"/>
          <p:cNvSpPr txBox="1"/>
          <p:nvPr/>
        </p:nvSpPr>
        <p:spPr>
          <a:xfrm>
            <a:off x="685800" y="5816025"/>
            <a:ext cx="3429000" cy="584775"/>
          </a:xfrm>
          <a:prstGeom prst="rect">
            <a:avLst/>
          </a:prstGeom>
          <a:noFill/>
        </p:spPr>
        <p:txBody>
          <a:bodyPr wrap="square" rtlCol="0">
            <a:spAutoFit/>
          </a:bodyPr>
          <a:lstStyle/>
          <a:p>
            <a:pPr algn="ctr"/>
            <a:r>
              <a:rPr lang="en-US" sz="1600" dirty="0" smtClean="0">
                <a:solidFill>
                  <a:schemeClr val="bg1">
                    <a:lumMod val="95000"/>
                  </a:schemeClr>
                </a:solidFill>
              </a:rPr>
              <a:t>Large </a:t>
            </a:r>
            <a:r>
              <a:rPr lang="en-US" sz="1600" dirty="0" smtClean="0">
                <a:solidFill>
                  <a:schemeClr val="bg1">
                    <a:lumMod val="95000"/>
                  </a:schemeClr>
                </a:solidFill>
                <a:latin typeface="Symbol" panose="05050102010706020507" pitchFamily="18" charset="2"/>
              </a:rPr>
              <a:t>h</a:t>
            </a:r>
            <a:r>
              <a:rPr lang="en-US" sz="1600" dirty="0" smtClean="0">
                <a:solidFill>
                  <a:schemeClr val="bg1">
                    <a:lumMod val="95000"/>
                  </a:schemeClr>
                </a:solidFill>
              </a:rPr>
              <a:t> prototype on “Railroad” support</a:t>
            </a:r>
            <a:endParaRPr lang="en-US" sz="1600" dirty="0">
              <a:solidFill>
                <a:schemeClr val="bg1">
                  <a:lumMod val="95000"/>
                </a:schemeClr>
              </a:solidFill>
            </a:endParaRPr>
          </a:p>
        </p:txBody>
      </p:sp>
    </p:spTree>
    <p:extLst>
      <p:ext uri="{BB962C8B-B14F-4D97-AF65-F5344CB8AC3E}">
        <p14:creationId xmlns:p14="http://schemas.microsoft.com/office/powerpoint/2010/main" val="3371778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31838"/>
          </a:xfrm>
        </p:spPr>
        <p:txBody>
          <a:bodyPr>
            <a:normAutofit fontScale="90000"/>
          </a:bodyPr>
          <a:lstStyle/>
          <a:p>
            <a:r>
              <a:rPr lang="en-US" dirty="0" smtClean="0"/>
              <a:t>Position Dependence of Energy Response</a:t>
            </a:r>
            <a:endParaRPr lang="en-US"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6</a:t>
            </a:fld>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09801"/>
            <a:ext cx="4572000" cy="3064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209801"/>
            <a:ext cx="4572000" cy="3132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581400" y="1087973"/>
            <a:ext cx="2050561" cy="400110"/>
          </a:xfrm>
          <a:prstGeom prst="rect">
            <a:avLst/>
          </a:prstGeom>
          <a:noFill/>
        </p:spPr>
        <p:txBody>
          <a:bodyPr wrap="none" rtlCol="0">
            <a:spAutoFit/>
          </a:bodyPr>
          <a:lstStyle/>
          <a:p>
            <a:r>
              <a:rPr lang="en-US" sz="2000" dirty="0" smtClean="0"/>
              <a:t>8 GeV Electrons</a:t>
            </a:r>
            <a:endParaRPr lang="en-US" sz="2000" dirty="0"/>
          </a:p>
        </p:txBody>
      </p:sp>
      <p:sp>
        <p:nvSpPr>
          <p:cNvPr id="8" name="TextBox 7"/>
          <p:cNvSpPr txBox="1"/>
          <p:nvPr/>
        </p:nvSpPr>
        <p:spPr>
          <a:xfrm>
            <a:off x="1524000" y="1641971"/>
            <a:ext cx="1598515" cy="400110"/>
          </a:xfrm>
          <a:prstGeom prst="rect">
            <a:avLst/>
          </a:prstGeom>
          <a:noFill/>
        </p:spPr>
        <p:txBody>
          <a:bodyPr wrap="none" rtlCol="0">
            <a:spAutoFit/>
          </a:bodyPr>
          <a:lstStyle/>
          <a:p>
            <a:r>
              <a:rPr lang="en-US" sz="2000" dirty="0" smtClean="0"/>
              <a:t>0° Incidence</a:t>
            </a:r>
            <a:endParaRPr lang="en-US" sz="2000" dirty="0"/>
          </a:p>
        </p:txBody>
      </p:sp>
      <p:sp>
        <p:nvSpPr>
          <p:cNvPr id="9" name="TextBox 8"/>
          <p:cNvSpPr txBox="1"/>
          <p:nvPr/>
        </p:nvSpPr>
        <p:spPr>
          <a:xfrm>
            <a:off x="5256987" y="1764268"/>
            <a:ext cx="3094117" cy="400110"/>
          </a:xfrm>
          <a:prstGeom prst="rect">
            <a:avLst/>
          </a:prstGeom>
          <a:noFill/>
        </p:spPr>
        <p:txBody>
          <a:bodyPr wrap="none" rtlCol="0">
            <a:spAutoFit/>
          </a:bodyPr>
          <a:lstStyle/>
          <a:p>
            <a:r>
              <a:rPr lang="en-US" sz="2000" dirty="0" smtClean="0"/>
              <a:t>10° Incidence (horizontal)</a:t>
            </a:r>
            <a:endParaRPr lang="en-US" sz="2000" dirty="0"/>
          </a:p>
        </p:txBody>
      </p:sp>
      <p:sp>
        <p:nvSpPr>
          <p:cNvPr id="10" name="TextBox 9"/>
          <p:cNvSpPr txBox="1"/>
          <p:nvPr/>
        </p:nvSpPr>
        <p:spPr>
          <a:xfrm>
            <a:off x="7012276" y="5551733"/>
            <a:ext cx="1338828" cy="369332"/>
          </a:xfrm>
          <a:prstGeom prst="rect">
            <a:avLst/>
          </a:prstGeom>
          <a:noFill/>
        </p:spPr>
        <p:txBody>
          <a:bodyPr wrap="none" rtlCol="0">
            <a:spAutoFit/>
          </a:bodyPr>
          <a:lstStyle/>
          <a:p>
            <a:r>
              <a:rPr lang="en-US" dirty="0" err="1" smtClean="0">
                <a:solidFill>
                  <a:schemeClr val="accent1">
                    <a:lumMod val="75000"/>
                  </a:schemeClr>
                </a:solidFill>
              </a:rPr>
              <a:t>Z.Shi</a:t>
            </a:r>
            <a:r>
              <a:rPr lang="en-US" dirty="0" smtClean="0">
                <a:solidFill>
                  <a:schemeClr val="accent1">
                    <a:lumMod val="75000"/>
                  </a:schemeClr>
                </a:solidFill>
              </a:rPr>
              <a:t> (MIT)</a:t>
            </a:r>
            <a:endParaRPr lang="en-US" dirty="0">
              <a:solidFill>
                <a:schemeClr val="accent1">
                  <a:lumMod val="75000"/>
                </a:schemeClr>
              </a:solidFill>
            </a:endParaRPr>
          </a:p>
        </p:txBody>
      </p:sp>
      <p:sp>
        <p:nvSpPr>
          <p:cNvPr id="6" name="Rectangle 5"/>
          <p:cNvSpPr/>
          <p:nvPr/>
        </p:nvSpPr>
        <p:spPr>
          <a:xfrm>
            <a:off x="1524000" y="3657600"/>
            <a:ext cx="914400" cy="609600"/>
          </a:xfrm>
          <a:prstGeom prst="rect">
            <a:avLst/>
          </a:prstGeom>
          <a:no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endCxn id="6" idx="2"/>
          </p:cNvCxnSpPr>
          <p:nvPr/>
        </p:nvCxnSpPr>
        <p:spPr>
          <a:xfrm>
            <a:off x="1981200" y="3657600"/>
            <a:ext cx="0" cy="609600"/>
          </a:xfrm>
          <a:prstGeom prst="line">
            <a:avLst/>
          </a:prstGeom>
          <a:ln w="1905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6" idx="3"/>
          </p:cNvCxnSpPr>
          <p:nvPr/>
        </p:nvCxnSpPr>
        <p:spPr>
          <a:xfrm>
            <a:off x="1524000" y="3962400"/>
            <a:ext cx="914400" cy="0"/>
          </a:xfrm>
          <a:prstGeom prst="line">
            <a:avLst/>
          </a:prstGeom>
          <a:ln w="19050">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371600" y="4260274"/>
            <a:ext cx="437729" cy="1237548"/>
          </a:xfrm>
          <a:prstGeom prst="straightConnector1">
            <a:avLst/>
          </a:prstGeom>
          <a:ln w="190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66205" y="5497822"/>
            <a:ext cx="1952779" cy="400110"/>
          </a:xfrm>
          <a:prstGeom prst="rect">
            <a:avLst/>
          </a:prstGeom>
          <a:noFill/>
        </p:spPr>
        <p:txBody>
          <a:bodyPr wrap="none" rtlCol="0">
            <a:spAutoFit/>
          </a:bodyPr>
          <a:lstStyle/>
          <a:p>
            <a:r>
              <a:rPr lang="en-US" sz="2000" dirty="0" smtClean="0">
                <a:solidFill>
                  <a:srgbClr val="000000"/>
                </a:solidFill>
              </a:rPr>
              <a:t>Block boundary</a:t>
            </a:r>
            <a:endParaRPr lang="en-US" sz="2000" dirty="0">
              <a:solidFill>
                <a:srgbClr val="000000"/>
              </a:solidFill>
            </a:endParaRPr>
          </a:p>
        </p:txBody>
      </p:sp>
      <p:sp>
        <p:nvSpPr>
          <p:cNvPr id="22" name="TextBox 21"/>
          <p:cNvSpPr txBox="1"/>
          <p:nvPr/>
        </p:nvSpPr>
        <p:spPr>
          <a:xfrm>
            <a:off x="2667000" y="5486400"/>
            <a:ext cx="2779928" cy="400110"/>
          </a:xfrm>
          <a:prstGeom prst="rect">
            <a:avLst/>
          </a:prstGeom>
          <a:noFill/>
        </p:spPr>
        <p:txBody>
          <a:bodyPr wrap="none" rtlCol="0">
            <a:spAutoFit/>
          </a:bodyPr>
          <a:lstStyle/>
          <a:p>
            <a:r>
              <a:rPr lang="en-US" sz="2000" dirty="0" smtClean="0">
                <a:solidFill>
                  <a:srgbClr val="000000"/>
                </a:solidFill>
              </a:rPr>
              <a:t>Light guide boundaries</a:t>
            </a:r>
            <a:endParaRPr lang="en-US" sz="2000" dirty="0">
              <a:solidFill>
                <a:srgbClr val="000000"/>
              </a:solidFill>
            </a:endParaRPr>
          </a:p>
        </p:txBody>
      </p:sp>
      <p:cxnSp>
        <p:nvCxnSpPr>
          <p:cNvPr id="23" name="Straight Arrow Connector 22"/>
          <p:cNvCxnSpPr/>
          <p:nvPr/>
        </p:nvCxnSpPr>
        <p:spPr>
          <a:xfrm flipH="1" flipV="1">
            <a:off x="1981200" y="3962401"/>
            <a:ext cx="914400" cy="1523999"/>
          </a:xfrm>
          <a:prstGeom prst="straightConnector1">
            <a:avLst/>
          </a:prstGeom>
          <a:ln w="19050">
            <a:solidFill>
              <a:srgbClr val="000000"/>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522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61780"/>
            <a:ext cx="8229600" cy="884238"/>
          </a:xfrm>
        </p:spPr>
        <p:txBody>
          <a:bodyPr>
            <a:normAutofit/>
          </a:bodyPr>
          <a:lstStyle/>
          <a:p>
            <a:r>
              <a:rPr lang="en-US" sz="3200" dirty="0" smtClean="0"/>
              <a:t>Light Guides</a:t>
            </a:r>
            <a:endParaRPr lang="en-US" sz="3200"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7</a:t>
            </a:fld>
            <a:endParaRPr lang="en-US" dirty="0"/>
          </a:p>
        </p:txBody>
      </p:sp>
      <p:pic>
        <p:nvPicPr>
          <p:cNvPr id="5" name="Picture 4" descr="C:\Users\stoll\Pictures\lab images\sPhenix\EMCal prototypes\testbeam 1-17\IMG_1137.jpg"/>
          <p:cNvPicPr>
            <a:picLocks noChangeAspect="1"/>
          </p:cNvPicPr>
          <p:nvPr/>
        </p:nvPicPr>
        <p:blipFill rotWithShape="1">
          <a:blip r:embed="rId2" cstate="print">
            <a:extLst>
              <a:ext uri="{28A0092B-C50C-407E-A947-70E740481C1C}">
                <a14:useLocalDpi xmlns:a14="http://schemas.microsoft.com/office/drawing/2010/main" val="0"/>
              </a:ext>
            </a:extLst>
          </a:blip>
          <a:srcRect l="6462" t="4490" r="9044" b="5031"/>
          <a:stretch/>
        </p:blipFill>
        <p:spPr bwMode="auto">
          <a:xfrm>
            <a:off x="5591495" y="1046018"/>
            <a:ext cx="2307364" cy="2286000"/>
          </a:xfrm>
          <a:prstGeom prst="rect">
            <a:avLst/>
          </a:prstGeom>
          <a:noFill/>
          <a:ln>
            <a:noFill/>
          </a:ln>
          <a:extLst>
            <a:ext uri="{53640926-AAD7-44D8-BBD7-CCE9431645EC}">
              <a14:shadowObscured xmlns:a14="http://schemas.microsoft.com/office/drawing/2010/main"/>
            </a:ext>
          </a:extLst>
        </p:spPr>
      </p:pic>
      <p:pic>
        <p:nvPicPr>
          <p:cNvPr id="6" name="Picture 5"/>
          <p:cNvPicPr>
            <a:picLocks noChangeAspect="1"/>
          </p:cNvPicPr>
          <p:nvPr/>
        </p:nvPicPr>
        <p:blipFill>
          <a:blip r:embed="rId3"/>
          <a:stretch>
            <a:fillRect/>
          </a:stretch>
        </p:blipFill>
        <p:spPr>
          <a:xfrm>
            <a:off x="539090" y="1027215"/>
            <a:ext cx="4352422" cy="2743200"/>
          </a:xfrm>
          <a:prstGeom prst="rect">
            <a:avLst/>
          </a:prstGeom>
        </p:spPr>
      </p:pic>
      <p:pic>
        <p:nvPicPr>
          <p:cNvPr id="7" name="Picture 6"/>
          <p:cNvPicPr>
            <a:picLocks noChangeAspect="1"/>
          </p:cNvPicPr>
          <p:nvPr/>
        </p:nvPicPr>
        <p:blipFill>
          <a:blip r:embed="rId4"/>
          <a:stretch>
            <a:fillRect/>
          </a:stretch>
        </p:blipFill>
        <p:spPr>
          <a:xfrm>
            <a:off x="4949034" y="4267200"/>
            <a:ext cx="3762749" cy="1371600"/>
          </a:xfrm>
          <a:prstGeom prst="rect">
            <a:avLst/>
          </a:prstGeom>
        </p:spPr>
      </p:pic>
      <p:pic>
        <p:nvPicPr>
          <p:cNvPr id="8" name="Picture 7"/>
          <p:cNvPicPr>
            <a:picLocks noChangeAspect="1"/>
          </p:cNvPicPr>
          <p:nvPr/>
        </p:nvPicPr>
        <p:blipFill>
          <a:blip r:embed="rId5"/>
          <a:stretch>
            <a:fillRect/>
          </a:stretch>
        </p:blipFill>
        <p:spPr>
          <a:xfrm>
            <a:off x="490599" y="3742706"/>
            <a:ext cx="4338815" cy="2743200"/>
          </a:xfrm>
          <a:prstGeom prst="rect">
            <a:avLst/>
          </a:prstGeom>
        </p:spPr>
      </p:pic>
      <p:sp>
        <p:nvSpPr>
          <p:cNvPr id="9" name="TextBox 8"/>
          <p:cNvSpPr txBox="1"/>
          <p:nvPr/>
        </p:nvSpPr>
        <p:spPr>
          <a:xfrm>
            <a:off x="4963878" y="3352800"/>
            <a:ext cx="3657600" cy="923330"/>
          </a:xfrm>
          <a:prstGeom prst="rect">
            <a:avLst/>
          </a:prstGeom>
          <a:noFill/>
        </p:spPr>
        <p:txBody>
          <a:bodyPr wrap="square" rtlCol="0">
            <a:spAutoFit/>
          </a:bodyPr>
          <a:lstStyle/>
          <a:p>
            <a:pPr algn="ctr"/>
            <a:r>
              <a:rPr lang="en-US" dirty="0" smtClean="0">
                <a:solidFill>
                  <a:srgbClr val="000099"/>
                </a:solidFill>
              </a:rPr>
              <a:t>1” Injection molded and 2” machined light guides tested in the test beam</a:t>
            </a:r>
            <a:endParaRPr lang="en-US" dirty="0">
              <a:solidFill>
                <a:srgbClr val="000099"/>
              </a:solidFill>
            </a:endParaRPr>
          </a:p>
        </p:txBody>
      </p:sp>
      <p:sp>
        <p:nvSpPr>
          <p:cNvPr id="10" name="TextBox 9"/>
          <p:cNvSpPr txBox="1"/>
          <p:nvPr/>
        </p:nvSpPr>
        <p:spPr>
          <a:xfrm>
            <a:off x="5062100" y="5638800"/>
            <a:ext cx="3657600" cy="646331"/>
          </a:xfrm>
          <a:prstGeom prst="rect">
            <a:avLst/>
          </a:prstGeom>
          <a:noFill/>
        </p:spPr>
        <p:txBody>
          <a:bodyPr wrap="square" rtlCol="0">
            <a:spAutoFit/>
          </a:bodyPr>
          <a:lstStyle/>
          <a:p>
            <a:pPr algn="ctr"/>
            <a:r>
              <a:rPr lang="en-US" dirty="0" smtClean="0">
                <a:solidFill>
                  <a:srgbClr val="000099"/>
                </a:solidFill>
              </a:rPr>
              <a:t>Winston cones studied in simulation and cast sample</a:t>
            </a:r>
            <a:endParaRPr lang="en-US" dirty="0">
              <a:solidFill>
                <a:srgbClr val="000099"/>
              </a:solidFill>
            </a:endParaRPr>
          </a:p>
        </p:txBody>
      </p:sp>
      <p:sp>
        <p:nvSpPr>
          <p:cNvPr id="11" name="TextBox 10"/>
          <p:cNvSpPr txBox="1"/>
          <p:nvPr/>
        </p:nvSpPr>
        <p:spPr>
          <a:xfrm>
            <a:off x="5867400" y="6301240"/>
            <a:ext cx="2722990" cy="338554"/>
          </a:xfrm>
          <a:prstGeom prst="rect">
            <a:avLst/>
          </a:prstGeom>
          <a:noFill/>
        </p:spPr>
        <p:txBody>
          <a:bodyPr wrap="none" rtlCol="0">
            <a:spAutoFit/>
          </a:bodyPr>
          <a:lstStyle/>
          <a:p>
            <a:r>
              <a:rPr lang="en-US" sz="1600" dirty="0" err="1" smtClean="0">
                <a:solidFill>
                  <a:schemeClr val="accent1">
                    <a:lumMod val="75000"/>
                  </a:schemeClr>
                </a:solidFill>
              </a:rPr>
              <a:t>S.Stoll</a:t>
            </a:r>
            <a:r>
              <a:rPr lang="en-US" sz="1600" dirty="0" smtClean="0">
                <a:solidFill>
                  <a:schemeClr val="accent1">
                    <a:lumMod val="75000"/>
                  </a:schemeClr>
                </a:solidFill>
              </a:rPr>
              <a:t> and T. </a:t>
            </a:r>
            <a:r>
              <a:rPr lang="en-US" sz="1600" dirty="0" err="1" smtClean="0">
                <a:solidFill>
                  <a:schemeClr val="accent1">
                    <a:lumMod val="75000"/>
                  </a:schemeClr>
                </a:solidFill>
              </a:rPr>
              <a:t>Shimek</a:t>
            </a:r>
            <a:r>
              <a:rPr lang="en-US" sz="1600" dirty="0" smtClean="0">
                <a:solidFill>
                  <a:schemeClr val="accent1">
                    <a:lumMod val="75000"/>
                  </a:schemeClr>
                </a:solidFill>
              </a:rPr>
              <a:t> (BNL)</a:t>
            </a:r>
            <a:endParaRPr lang="en-US" sz="1600" dirty="0">
              <a:solidFill>
                <a:schemeClr val="accent1">
                  <a:lumMod val="75000"/>
                </a:schemeClr>
              </a:solidFill>
            </a:endParaRPr>
          </a:p>
        </p:txBody>
      </p:sp>
    </p:spTree>
    <p:extLst>
      <p:ext uri="{BB962C8B-B14F-4D97-AF65-F5344CB8AC3E}">
        <p14:creationId xmlns:p14="http://schemas.microsoft.com/office/powerpoint/2010/main" val="2681523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84238"/>
          </a:xfrm>
        </p:spPr>
        <p:txBody>
          <a:bodyPr/>
          <a:lstStyle/>
          <a:p>
            <a:r>
              <a:rPr lang="en-US" dirty="0" smtClean="0"/>
              <a:t>Energy Resolution</a:t>
            </a:r>
            <a:endParaRPr lang="en-US"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8</a:t>
            </a:fld>
            <a:endParaRPr lang="en-US"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47800"/>
            <a:ext cx="4032962"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447800"/>
            <a:ext cx="4145851"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85800" y="5181600"/>
            <a:ext cx="3657600" cy="646331"/>
          </a:xfrm>
          <a:prstGeom prst="rect">
            <a:avLst/>
          </a:prstGeom>
          <a:noFill/>
        </p:spPr>
        <p:txBody>
          <a:bodyPr wrap="square" rtlCol="0">
            <a:spAutoFit/>
          </a:bodyPr>
          <a:lstStyle/>
          <a:p>
            <a:pPr algn="ctr"/>
            <a:r>
              <a:rPr lang="en-US" dirty="0" smtClean="0">
                <a:solidFill>
                  <a:srgbClr val="000099"/>
                </a:solidFill>
              </a:rPr>
              <a:t>Including light guide boundaries but not block boundaries</a:t>
            </a:r>
            <a:endParaRPr lang="en-US" dirty="0">
              <a:solidFill>
                <a:srgbClr val="000099"/>
              </a:solidFill>
            </a:endParaRPr>
          </a:p>
        </p:txBody>
      </p:sp>
      <p:sp>
        <p:nvSpPr>
          <p:cNvPr id="9" name="TextBox 8"/>
          <p:cNvSpPr txBox="1"/>
          <p:nvPr/>
        </p:nvSpPr>
        <p:spPr>
          <a:xfrm>
            <a:off x="4742213" y="5195455"/>
            <a:ext cx="3657600" cy="646331"/>
          </a:xfrm>
          <a:prstGeom prst="rect">
            <a:avLst/>
          </a:prstGeom>
          <a:noFill/>
        </p:spPr>
        <p:txBody>
          <a:bodyPr wrap="square" rtlCol="0">
            <a:spAutoFit/>
          </a:bodyPr>
          <a:lstStyle/>
          <a:p>
            <a:pPr algn="ctr"/>
            <a:r>
              <a:rPr lang="en-US" dirty="0" smtClean="0">
                <a:solidFill>
                  <a:srgbClr val="000099"/>
                </a:solidFill>
              </a:rPr>
              <a:t>Including light guide boundaries and block boundaries</a:t>
            </a:r>
            <a:endParaRPr lang="en-US" dirty="0">
              <a:solidFill>
                <a:srgbClr val="000099"/>
              </a:solidFill>
            </a:endParaRPr>
          </a:p>
        </p:txBody>
      </p:sp>
      <p:sp>
        <p:nvSpPr>
          <p:cNvPr id="10" name="TextBox 9"/>
          <p:cNvSpPr txBox="1"/>
          <p:nvPr/>
        </p:nvSpPr>
        <p:spPr>
          <a:xfrm>
            <a:off x="6550231" y="6018810"/>
            <a:ext cx="2069797" cy="369332"/>
          </a:xfrm>
          <a:prstGeom prst="rect">
            <a:avLst/>
          </a:prstGeom>
          <a:noFill/>
        </p:spPr>
        <p:txBody>
          <a:bodyPr wrap="none" rtlCol="0">
            <a:spAutoFit/>
          </a:bodyPr>
          <a:lstStyle/>
          <a:p>
            <a:r>
              <a:rPr lang="en-US" dirty="0" err="1" smtClean="0">
                <a:solidFill>
                  <a:schemeClr val="accent1">
                    <a:lumMod val="75000"/>
                  </a:schemeClr>
                </a:solidFill>
              </a:rPr>
              <a:t>J.Osborn</a:t>
            </a:r>
            <a:r>
              <a:rPr lang="en-US" dirty="0" smtClean="0">
                <a:solidFill>
                  <a:schemeClr val="accent1">
                    <a:lumMod val="75000"/>
                  </a:schemeClr>
                </a:solidFill>
              </a:rPr>
              <a:t> (</a:t>
            </a:r>
            <a:r>
              <a:rPr lang="en-US" dirty="0" err="1" smtClean="0">
                <a:solidFill>
                  <a:schemeClr val="accent1">
                    <a:lumMod val="75000"/>
                  </a:schemeClr>
                </a:solidFill>
              </a:rPr>
              <a:t>UMich</a:t>
            </a:r>
            <a:r>
              <a:rPr lang="en-US" dirty="0" smtClean="0">
                <a:solidFill>
                  <a:schemeClr val="accent1">
                    <a:lumMod val="75000"/>
                  </a:schemeClr>
                </a:solidFill>
              </a:rPr>
              <a:t>)</a:t>
            </a:r>
            <a:endParaRPr lang="en-US" dirty="0">
              <a:solidFill>
                <a:schemeClr val="accent1">
                  <a:lumMod val="75000"/>
                </a:schemeClr>
              </a:solidFill>
            </a:endParaRPr>
          </a:p>
        </p:txBody>
      </p:sp>
    </p:spTree>
    <p:extLst>
      <p:ext uri="{BB962C8B-B14F-4D97-AF65-F5344CB8AC3E}">
        <p14:creationId xmlns:p14="http://schemas.microsoft.com/office/powerpoint/2010/main" val="2803580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875" y="152400"/>
            <a:ext cx="8229600" cy="685800"/>
          </a:xfrm>
        </p:spPr>
        <p:txBody>
          <a:bodyPr>
            <a:normAutofit/>
          </a:bodyPr>
          <a:lstStyle/>
          <a:p>
            <a:r>
              <a:rPr lang="en-US" sz="2800" dirty="0" err="1" smtClean="0"/>
              <a:t>sPHENIX</a:t>
            </a:r>
            <a:r>
              <a:rPr lang="en-US" sz="2800" dirty="0" smtClean="0"/>
              <a:t> Tilted Sector Design</a:t>
            </a:r>
            <a:endParaRPr lang="en-US" sz="2800" dirty="0"/>
          </a:p>
        </p:txBody>
      </p:sp>
      <p:sp>
        <p:nvSpPr>
          <p:cNvPr id="3" name="Footer Placeholder 2"/>
          <p:cNvSpPr>
            <a:spLocks noGrp="1"/>
          </p:cNvSpPr>
          <p:nvPr>
            <p:ph type="ftr" sz="quarter" idx="11"/>
          </p:nvPr>
        </p:nvSpPr>
        <p:spPr/>
        <p:txBody>
          <a:bodyPr/>
          <a:lstStyle/>
          <a:p>
            <a:r>
              <a:rPr lang="en-US" smtClean="0"/>
              <a:t>C.Woody, EIC Calorimeter Meeting, 5/18/17</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9</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990600"/>
            <a:ext cx="3200400" cy="3045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1242" y="4572000"/>
            <a:ext cx="3342502"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43000"/>
            <a:ext cx="4874008"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353693" y="4082534"/>
            <a:ext cx="3657600" cy="369332"/>
          </a:xfrm>
          <a:prstGeom prst="rect">
            <a:avLst/>
          </a:prstGeom>
          <a:noFill/>
        </p:spPr>
        <p:txBody>
          <a:bodyPr wrap="square" rtlCol="0">
            <a:spAutoFit/>
          </a:bodyPr>
          <a:lstStyle/>
          <a:p>
            <a:pPr algn="ctr"/>
            <a:r>
              <a:rPr lang="en-US" dirty="0" smtClean="0">
                <a:solidFill>
                  <a:srgbClr val="000099"/>
                </a:solidFill>
              </a:rPr>
              <a:t>Non-projective in both </a:t>
            </a:r>
            <a:r>
              <a:rPr lang="en-US" dirty="0" smtClean="0">
                <a:solidFill>
                  <a:srgbClr val="000099"/>
                </a:solidFill>
                <a:latin typeface="Symbol" panose="05050102010706020507" pitchFamily="18" charset="2"/>
              </a:rPr>
              <a:t>h</a:t>
            </a:r>
            <a:r>
              <a:rPr lang="en-US" dirty="0" smtClean="0">
                <a:solidFill>
                  <a:srgbClr val="000099"/>
                </a:solidFill>
              </a:rPr>
              <a:t> and </a:t>
            </a:r>
            <a:r>
              <a:rPr lang="en-US" dirty="0" smtClean="0">
                <a:solidFill>
                  <a:srgbClr val="000099"/>
                </a:solidFill>
                <a:latin typeface="Symbol" panose="05050102010706020507" pitchFamily="18" charset="2"/>
              </a:rPr>
              <a:t>f</a:t>
            </a:r>
            <a:r>
              <a:rPr lang="en-US" dirty="0" smtClean="0">
                <a:solidFill>
                  <a:srgbClr val="000099"/>
                </a:solidFill>
              </a:rPr>
              <a:t> </a:t>
            </a:r>
            <a:endParaRPr lang="en-US" dirty="0">
              <a:solidFill>
                <a:srgbClr val="000099"/>
              </a:solidFill>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343400"/>
            <a:ext cx="2987978"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438400" y="5793387"/>
            <a:ext cx="2667000" cy="369332"/>
          </a:xfrm>
          <a:prstGeom prst="rect">
            <a:avLst/>
          </a:prstGeom>
          <a:noFill/>
        </p:spPr>
        <p:txBody>
          <a:bodyPr wrap="square" rtlCol="0">
            <a:spAutoFit/>
          </a:bodyPr>
          <a:lstStyle/>
          <a:p>
            <a:pPr algn="ctr"/>
            <a:r>
              <a:rPr lang="en-US" dirty="0" smtClean="0">
                <a:solidFill>
                  <a:srgbClr val="000099"/>
                </a:solidFill>
              </a:rPr>
              <a:t>FEA Analysis</a:t>
            </a:r>
            <a:endParaRPr lang="en-US" dirty="0">
              <a:solidFill>
                <a:srgbClr val="000099"/>
              </a:solidFill>
            </a:endParaRPr>
          </a:p>
        </p:txBody>
      </p:sp>
      <p:sp>
        <p:nvSpPr>
          <p:cNvPr id="12" name="TextBox 11"/>
          <p:cNvSpPr txBox="1"/>
          <p:nvPr/>
        </p:nvSpPr>
        <p:spPr>
          <a:xfrm>
            <a:off x="398813" y="4202668"/>
            <a:ext cx="1864613" cy="369332"/>
          </a:xfrm>
          <a:prstGeom prst="rect">
            <a:avLst/>
          </a:prstGeom>
          <a:noFill/>
        </p:spPr>
        <p:txBody>
          <a:bodyPr wrap="none" rtlCol="0">
            <a:spAutoFit/>
          </a:bodyPr>
          <a:lstStyle/>
          <a:p>
            <a:r>
              <a:rPr lang="en-US" dirty="0" err="1" smtClean="0">
                <a:solidFill>
                  <a:schemeClr val="accent1">
                    <a:lumMod val="75000"/>
                  </a:schemeClr>
                </a:solidFill>
              </a:rPr>
              <a:t>D.Cacace</a:t>
            </a:r>
            <a:r>
              <a:rPr lang="en-US" dirty="0" smtClean="0">
                <a:solidFill>
                  <a:schemeClr val="accent1">
                    <a:lumMod val="75000"/>
                  </a:schemeClr>
                </a:solidFill>
              </a:rPr>
              <a:t> (BNL)</a:t>
            </a:r>
            <a:endParaRPr lang="en-US" dirty="0">
              <a:solidFill>
                <a:schemeClr val="accent1">
                  <a:lumMod val="75000"/>
                </a:schemeClr>
              </a:solidFill>
            </a:endParaRPr>
          </a:p>
        </p:txBody>
      </p:sp>
    </p:spTree>
    <p:extLst>
      <p:ext uri="{BB962C8B-B14F-4D97-AF65-F5344CB8AC3E}">
        <p14:creationId xmlns:p14="http://schemas.microsoft.com/office/powerpoint/2010/main" val="3954967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CC"/>
      </a:dk1>
      <a:lt1>
        <a:sysClr val="window" lastClr="FFFFFF"/>
      </a:lt1>
      <a:dk2>
        <a:srgbClr val="1F497D"/>
      </a:dk2>
      <a:lt2>
        <a:srgbClr val="EEECE1"/>
      </a:lt2>
      <a:accent1>
        <a:srgbClr val="4F81BD"/>
      </a:accent1>
      <a:accent2>
        <a:srgbClr val="000099"/>
      </a:accent2>
      <a:accent3>
        <a:srgbClr val="000099"/>
      </a:accent3>
      <a:accent4>
        <a:srgbClr val="8064A2"/>
      </a:accent4>
      <a:accent5>
        <a:srgbClr val="4BACC6"/>
      </a:accent5>
      <a:accent6>
        <a:srgbClr val="0000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5538</TotalTime>
  <Words>584</Words>
  <Application>Microsoft Office PowerPoint</Application>
  <PresentationFormat>On-screen Show (4:3)</PresentationFormat>
  <Paragraphs>88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Overall Status</vt:lpstr>
      <vt:lpstr>Block Production Factory at UIUC</vt:lpstr>
      <vt:lpstr>2D Projective Blocks </vt:lpstr>
      <vt:lpstr>Fermilab Test Beam</vt:lpstr>
      <vt:lpstr>Position Dependence of Energy Response</vt:lpstr>
      <vt:lpstr>Light Guides</vt:lpstr>
      <vt:lpstr>Energy Resolution</vt:lpstr>
      <vt:lpstr>sPHENIX Tilted Sector Design</vt:lpstr>
      <vt:lpstr>Plans for FY 2018</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Woody</dc:creator>
  <cp:lastModifiedBy>Craig1</cp:lastModifiedBy>
  <cp:revision>1033</cp:revision>
  <dcterms:created xsi:type="dcterms:W3CDTF">2012-02-22T21:24:35Z</dcterms:created>
  <dcterms:modified xsi:type="dcterms:W3CDTF">2017-05-18T15:07:15Z</dcterms:modified>
</cp:coreProperties>
</file>